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58" r:id="rId5"/>
    <p:sldId id="259" r:id="rId6"/>
    <p:sldId id="267" r:id="rId7"/>
    <p:sldId id="260" r:id="rId8"/>
    <p:sldId id="264" r:id="rId9"/>
    <p:sldId id="261" r:id="rId10"/>
    <p:sldId id="271" r:id="rId11"/>
    <p:sldId id="262"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8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2C3AE-727D-46CF-96D5-93440A396F9E}" type="datetimeFigureOut">
              <a:rPr lang="en-US" smtClean="0"/>
              <a:pPr/>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626D5-C9B5-46E5-88AC-F1674A9B47C2}" type="slidenum">
              <a:rPr lang="en-US" smtClean="0"/>
              <a:pPr/>
              <a:t>‹#›</a:t>
            </a:fld>
            <a:endParaRPr lang="en-US"/>
          </a:p>
        </p:txBody>
      </p:sp>
    </p:spTree>
    <p:extLst>
      <p:ext uri="{BB962C8B-B14F-4D97-AF65-F5344CB8AC3E}">
        <p14:creationId xmlns:p14="http://schemas.microsoft.com/office/powerpoint/2010/main" val="6933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9C887-E459-43B1-A6CB-CB407F9D0393}" type="slidenum">
              <a:rPr lang="en-US" smtClean="0"/>
              <a:pPr/>
              <a:t>10</a:t>
            </a:fld>
            <a:endParaRPr lang="en-US"/>
          </a:p>
        </p:txBody>
      </p:sp>
    </p:spTree>
    <p:extLst>
      <p:ext uri="{BB962C8B-B14F-4D97-AF65-F5344CB8AC3E}">
        <p14:creationId xmlns:p14="http://schemas.microsoft.com/office/powerpoint/2010/main" val="24095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9C887-E459-43B1-A6CB-CB407F9D0393}" type="slidenum">
              <a:rPr lang="en-US" smtClean="0"/>
              <a:pPr/>
              <a:t>13</a:t>
            </a:fld>
            <a:endParaRPr lang="en-US"/>
          </a:p>
        </p:txBody>
      </p:sp>
    </p:spTree>
    <p:extLst>
      <p:ext uri="{BB962C8B-B14F-4D97-AF65-F5344CB8AC3E}">
        <p14:creationId xmlns:p14="http://schemas.microsoft.com/office/powerpoint/2010/main" val="215144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CFC8C-8791-4ACD-ACEA-E10AA521DC2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276492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CFC8C-8791-4ACD-ACEA-E10AA521DC2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84403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CFC8C-8791-4ACD-ACEA-E10AA521DC2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45313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CFC8C-8791-4ACD-ACEA-E10AA521DC2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319796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CFC8C-8791-4ACD-ACEA-E10AA521DC2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34149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CFC8C-8791-4ACD-ACEA-E10AA521DC2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366575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CFC8C-8791-4ACD-ACEA-E10AA521DC2B}" type="datetimeFigureOut">
              <a:rPr lang="en-US" smtClean="0"/>
              <a:pPr/>
              <a:t>5/17/2013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341864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CFC8C-8791-4ACD-ACEA-E10AA521DC2B}" type="datetimeFigureOut">
              <a:rPr lang="en-US" smtClean="0"/>
              <a:pPr/>
              <a:t>5/17/2013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114442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FC8C-8791-4ACD-ACEA-E10AA521DC2B}" type="datetimeFigureOut">
              <a:rPr lang="en-US" smtClean="0"/>
              <a:pPr/>
              <a:t>5/17/2013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214448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CFC8C-8791-4ACD-ACEA-E10AA521DC2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408765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CFC8C-8791-4ACD-ACEA-E10AA521DC2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FA414-E7FD-4CFE-9161-C8FE2DFDC48C}" type="slidenum">
              <a:rPr lang="en-US" smtClean="0"/>
              <a:pPr/>
              <a:t>‹#›</a:t>
            </a:fld>
            <a:endParaRPr lang="en-US"/>
          </a:p>
        </p:txBody>
      </p:sp>
    </p:spTree>
    <p:extLst>
      <p:ext uri="{BB962C8B-B14F-4D97-AF65-F5344CB8AC3E}">
        <p14:creationId xmlns:p14="http://schemas.microsoft.com/office/powerpoint/2010/main" val="176749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CFC8C-8791-4ACD-ACEA-E10AA521DC2B}" type="datetimeFigureOut">
              <a:rPr lang="en-US" smtClean="0"/>
              <a:pPr/>
              <a:t>5/17/2013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FA414-E7FD-4CFE-9161-C8FE2DFDC48C}" type="slidenum">
              <a:rPr lang="en-US" smtClean="0"/>
              <a:pPr/>
              <a:t>‹#›</a:t>
            </a:fld>
            <a:endParaRPr lang="en-US"/>
          </a:p>
        </p:txBody>
      </p:sp>
    </p:spTree>
    <p:extLst>
      <p:ext uri="{BB962C8B-B14F-4D97-AF65-F5344CB8AC3E}">
        <p14:creationId xmlns:p14="http://schemas.microsoft.com/office/powerpoint/2010/main" val="112749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osteringsuccessmichigan.com/"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maddy.day@wmich.edu"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hyperlink" Target="http://groups.google.com/group/fostering-success-michigan" TargetMode="External"/><Relationship Id="rId4" Type="http://schemas.openxmlformats.org/officeDocument/2006/relationships/hyperlink" Target="http://www.fosteringsuccessmichig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youtu.be/HNOnrrIYvdo"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963" y="2126673"/>
            <a:ext cx="8001000" cy="1924050"/>
          </a:xfrm>
        </p:spPr>
        <p:txBody>
          <a:bodyPr>
            <a:noAutofit/>
          </a:bodyPr>
          <a:lstStyle/>
          <a:p>
            <a:r>
              <a:rPr lang="en-US" sz="6600" b="1" dirty="0" smtClean="0">
                <a:latin typeface="Tw Cen MT" pitchFamily="34" charset="0"/>
              </a:rPr>
              <a:t>Fostering Success Michigan Collective Impact Framework</a:t>
            </a:r>
            <a:endParaRPr lang="en-US" sz="6600" b="1" dirty="0">
              <a:latin typeface="Tw Cen MT" pitchFamily="34" charset="0"/>
            </a:endParaRPr>
          </a:p>
        </p:txBody>
      </p:sp>
      <p:sp>
        <p:nvSpPr>
          <p:cNvPr id="4" name="Subtitle 3"/>
          <p:cNvSpPr txBox="1">
            <a:spLocks noGrp="1"/>
          </p:cNvSpPr>
          <p:nvPr>
            <p:ph type="subTitle" idx="1"/>
          </p:nvPr>
        </p:nvSpPr>
        <p:spPr>
          <a:xfrm>
            <a:off x="381000" y="5181600"/>
            <a:ext cx="8382000" cy="1175706"/>
          </a:xfrm>
          <a:prstGeom prst="rect">
            <a:avLst/>
          </a:prstGeom>
          <a:noFill/>
        </p:spPr>
        <p:txBody>
          <a:bodyPr wrap="square" rtlCol="0">
            <a:spAutoFit/>
          </a:bodyPr>
          <a:lstStyle/>
          <a:p>
            <a:pPr algn="ctr"/>
            <a:r>
              <a:rPr lang="en-US" sz="3200" b="1" i="1" dirty="0" smtClean="0">
                <a:solidFill>
                  <a:schemeClr val="tx1"/>
                </a:solidFill>
                <a:latin typeface="Tw Cen MT" pitchFamily="34" charset="0"/>
              </a:rPr>
              <a:t>From Passion to Action!</a:t>
            </a:r>
          </a:p>
          <a:p>
            <a:pPr algn="ctr"/>
            <a:r>
              <a:rPr lang="en-US" sz="3200" b="1" dirty="0" smtClean="0">
                <a:solidFill>
                  <a:schemeClr val="tx1"/>
                </a:solidFill>
                <a:latin typeface="Tw Cen MT" pitchFamily="34" charset="0"/>
              </a:rPr>
              <a:t>2</a:t>
            </a:r>
            <a:r>
              <a:rPr lang="en-US" sz="3200" b="1" baseline="30000" dirty="0" smtClean="0">
                <a:solidFill>
                  <a:schemeClr val="tx1"/>
                </a:solidFill>
                <a:latin typeface="Tw Cen MT" pitchFamily="34" charset="0"/>
              </a:rPr>
              <a:t>nd</a:t>
            </a:r>
            <a:r>
              <a:rPr lang="en-US" sz="3200" b="1" dirty="0" smtClean="0">
                <a:solidFill>
                  <a:schemeClr val="tx1"/>
                </a:solidFill>
                <a:latin typeface="Tw Cen MT" pitchFamily="34" charset="0"/>
              </a:rPr>
              <a:t> Annual Fostering Success Michigan Summit</a:t>
            </a:r>
            <a:endParaRPr lang="en-US" sz="3200" b="1" dirty="0">
              <a:solidFill>
                <a:schemeClr val="tx1"/>
              </a:solidFill>
              <a:latin typeface="Tw Cen MT"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86294"/>
            <a:ext cx="2185044" cy="1036320"/>
          </a:xfrm>
          <a:prstGeom prst="rect">
            <a:avLst/>
          </a:prstGeom>
        </p:spPr>
      </p:pic>
    </p:spTree>
    <p:extLst>
      <p:ext uri="{BB962C8B-B14F-4D97-AF65-F5344CB8AC3E}">
        <p14:creationId xmlns:p14="http://schemas.microsoft.com/office/powerpoint/2010/main" val="185435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b="1" dirty="0" smtClean="0">
                <a:latin typeface="Tw Cen MT" pitchFamily="34" charset="0"/>
              </a:rPr>
              <a:t>Continuous Communication</a:t>
            </a:r>
            <a:endParaRPr lang="en-US" b="1" dirty="0">
              <a:latin typeface="Tw Cen M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219200"/>
            <a:ext cx="8152654" cy="5105400"/>
          </a:xfrm>
        </p:spPr>
      </p:pic>
    </p:spTree>
    <p:extLst>
      <p:ext uri="{BB962C8B-B14F-4D97-AF65-F5344CB8AC3E}">
        <p14:creationId xmlns:p14="http://schemas.microsoft.com/office/powerpoint/2010/main" val="36317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Continuous Communication</a:t>
            </a:r>
            <a:endParaRPr lang="en-US" dirty="0">
              <a:latin typeface="Tw Cen MT" pitchFamily="34" charset="0"/>
            </a:endParaRPr>
          </a:p>
        </p:txBody>
      </p:sp>
      <p:sp>
        <p:nvSpPr>
          <p:cNvPr id="3" name="Content Placeholder 2"/>
          <p:cNvSpPr>
            <a:spLocks noGrp="1"/>
          </p:cNvSpPr>
          <p:nvPr>
            <p:ph idx="1"/>
          </p:nvPr>
        </p:nvSpPr>
        <p:spPr>
          <a:xfrm>
            <a:off x="457200" y="1801090"/>
            <a:ext cx="8229600" cy="4828310"/>
          </a:xfrm>
        </p:spPr>
        <p:txBody>
          <a:bodyPr>
            <a:normAutofit lnSpcReduction="10000"/>
          </a:bodyPr>
          <a:lstStyle/>
          <a:p>
            <a:pPr marL="0" lvl="0" indent="0">
              <a:buNone/>
            </a:pPr>
            <a:r>
              <a:rPr lang="en-US" dirty="0" smtClean="0">
                <a:latin typeface="Tw Cen MT" pitchFamily="34" charset="0"/>
              </a:rPr>
              <a:t>To </a:t>
            </a:r>
            <a:r>
              <a:rPr lang="en-US" dirty="0">
                <a:latin typeface="Tw Cen MT" pitchFamily="34" charset="0"/>
              </a:rPr>
              <a:t>ensure that our diverse group of partners maintains an awareness of successes, challenges, priority issues and shared solutions, FSM will support continuous communication </a:t>
            </a:r>
            <a:r>
              <a:rPr lang="en-US" dirty="0" smtClean="0">
                <a:latin typeface="Tw Cen MT" pitchFamily="34" charset="0"/>
              </a:rPr>
              <a:t>through:</a:t>
            </a:r>
          </a:p>
          <a:p>
            <a:pPr marL="0" lvl="0" indent="0">
              <a:buNone/>
            </a:pPr>
            <a:endParaRPr lang="en-US" dirty="0" smtClean="0">
              <a:latin typeface="Tw Cen MT" pitchFamily="34" charset="0"/>
            </a:endParaRPr>
          </a:p>
          <a:p>
            <a:r>
              <a:rPr lang="en-US" dirty="0" smtClean="0">
                <a:latin typeface="Tw Cen MT" pitchFamily="34" charset="0"/>
              </a:rPr>
              <a:t>The </a:t>
            </a:r>
            <a:r>
              <a:rPr lang="en-US" dirty="0">
                <a:latin typeface="Tw Cen MT" pitchFamily="34" charset="0"/>
              </a:rPr>
              <a:t>FSM Google Group </a:t>
            </a:r>
            <a:r>
              <a:rPr lang="en-US" dirty="0" smtClean="0">
                <a:latin typeface="Tw Cen MT" pitchFamily="34" charset="0"/>
              </a:rPr>
              <a:t>listserv </a:t>
            </a:r>
          </a:p>
          <a:p>
            <a:r>
              <a:rPr lang="en-US" dirty="0" smtClean="0">
                <a:latin typeface="Tw Cen MT" pitchFamily="34" charset="0"/>
              </a:rPr>
              <a:t>FSM </a:t>
            </a:r>
            <a:r>
              <a:rPr lang="en-US" dirty="0">
                <a:latin typeface="Tw Cen MT" pitchFamily="34" charset="0"/>
              </a:rPr>
              <a:t>Regional Network </a:t>
            </a:r>
            <a:r>
              <a:rPr lang="en-US" dirty="0" smtClean="0">
                <a:latin typeface="Tw Cen MT" pitchFamily="34" charset="0"/>
              </a:rPr>
              <a:t>Meetings</a:t>
            </a:r>
          </a:p>
          <a:p>
            <a:r>
              <a:rPr lang="en-US" dirty="0" smtClean="0">
                <a:latin typeface="Tw Cen MT" pitchFamily="34" charset="0"/>
              </a:rPr>
              <a:t>The </a:t>
            </a:r>
            <a:r>
              <a:rPr lang="en-US" dirty="0">
                <a:latin typeface="Tw Cen MT" pitchFamily="34" charset="0"/>
              </a:rPr>
              <a:t>FSM Annual </a:t>
            </a:r>
            <a:r>
              <a:rPr lang="en-US" dirty="0" smtClean="0">
                <a:latin typeface="Tw Cen MT" pitchFamily="34" charset="0"/>
              </a:rPr>
              <a:t>Summit </a:t>
            </a:r>
          </a:p>
          <a:p>
            <a:r>
              <a:rPr lang="en-US" dirty="0" smtClean="0">
                <a:latin typeface="Tw Cen MT" pitchFamily="34" charset="0"/>
              </a:rPr>
              <a:t>The FSM statewide </a:t>
            </a:r>
            <a:r>
              <a:rPr lang="en-US" dirty="0">
                <a:latin typeface="Tw Cen MT" pitchFamily="34" charset="0"/>
              </a:rPr>
              <a:t>resource website </a:t>
            </a:r>
            <a:endParaRPr lang="en-US" dirty="0" smtClean="0">
              <a:latin typeface="Tw Cen MT" pitchFamily="34" charset="0"/>
            </a:endParaRP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525" y="6413668"/>
            <a:ext cx="2438400" cy="418735"/>
          </a:xfrm>
          <a:prstGeom prst="rect">
            <a:avLst/>
          </a:prstGeom>
        </p:spPr>
      </p:pic>
    </p:spTree>
    <p:extLst>
      <p:ext uri="{BB962C8B-B14F-4D97-AF65-F5344CB8AC3E}">
        <p14:creationId xmlns:p14="http://schemas.microsoft.com/office/powerpoint/2010/main" val="384051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Continuous Communication</a:t>
            </a:r>
            <a:endParaRPr lang="en-US" dirty="0">
              <a:latin typeface="Tw Cen MT" pitchFamily="34" charset="0"/>
            </a:endParaRPr>
          </a:p>
        </p:txBody>
      </p:sp>
      <p:sp>
        <p:nvSpPr>
          <p:cNvPr id="3" name="Content Placeholder 2"/>
          <p:cNvSpPr>
            <a:spLocks noGrp="1"/>
          </p:cNvSpPr>
          <p:nvPr>
            <p:ph sz="half" idx="1"/>
          </p:nvPr>
        </p:nvSpPr>
        <p:spPr>
          <a:xfrm>
            <a:off x="381000" y="5638800"/>
            <a:ext cx="8416925" cy="990600"/>
          </a:xfrm>
        </p:spPr>
        <p:txBody>
          <a:bodyPr>
            <a:normAutofit/>
          </a:bodyPr>
          <a:lstStyle/>
          <a:p>
            <a:pPr marL="0" indent="0" algn="ctr">
              <a:buNone/>
            </a:pPr>
            <a:r>
              <a:rPr lang="en-US" sz="4000" b="1" dirty="0" smtClean="0">
                <a:latin typeface="Tw Cen MT" pitchFamily="34" charset="0"/>
                <a:hlinkClick r:id="rId2"/>
              </a:rPr>
              <a:t>www.FosteringSuccessMichigan.com</a:t>
            </a:r>
            <a:r>
              <a:rPr lang="en-US" sz="4000" b="1" dirty="0" smtClean="0">
                <a:latin typeface="Tw Cen MT" pitchFamily="34" charset="0"/>
              </a:rPr>
              <a:t> </a:t>
            </a:r>
          </a:p>
          <a:p>
            <a:pPr marL="0" indent="0" algn="ctr">
              <a:buNone/>
            </a:pPr>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45" y="1780308"/>
            <a:ext cx="7620000" cy="36677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525" y="6349044"/>
            <a:ext cx="2438400" cy="418735"/>
          </a:xfrm>
          <a:prstGeom prst="rect">
            <a:avLst/>
          </a:prstGeom>
        </p:spPr>
      </p:pic>
    </p:spTree>
    <p:extLst>
      <p:ext uri="{BB962C8B-B14F-4D97-AF65-F5344CB8AC3E}">
        <p14:creationId xmlns:p14="http://schemas.microsoft.com/office/powerpoint/2010/main" val="2916757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0297" y="3733800"/>
            <a:ext cx="5486400" cy="566738"/>
          </a:xfrm>
        </p:spPr>
        <p:txBody>
          <a:bodyPr>
            <a:noAutofit/>
          </a:bodyPr>
          <a:lstStyle/>
          <a:p>
            <a:pPr algn="ctr"/>
            <a:r>
              <a:rPr lang="en-US" sz="2800" dirty="0" smtClean="0">
                <a:latin typeface="Tw Cen MT" pitchFamily="34" charset="0"/>
              </a:rPr>
              <a:t>For more information:</a:t>
            </a:r>
            <a:endParaRPr lang="en-US" sz="2800" dirty="0">
              <a:latin typeface="Tw Cen MT" pitchFamily="34" charset="0"/>
            </a:endParaRPr>
          </a:p>
        </p:txBody>
      </p:sp>
      <p:sp>
        <p:nvSpPr>
          <p:cNvPr id="9" name="Text Placeholder 8"/>
          <p:cNvSpPr>
            <a:spLocks noGrp="1"/>
          </p:cNvSpPr>
          <p:nvPr>
            <p:ph type="body" sz="half" idx="2"/>
          </p:nvPr>
        </p:nvSpPr>
        <p:spPr>
          <a:xfrm>
            <a:off x="304800" y="4267200"/>
            <a:ext cx="8382000" cy="1828800"/>
          </a:xfrm>
        </p:spPr>
        <p:txBody>
          <a:bodyPr>
            <a:normAutofit fontScale="92500" lnSpcReduction="10000"/>
          </a:bodyPr>
          <a:lstStyle/>
          <a:p>
            <a:pPr algn="ctr"/>
            <a:r>
              <a:rPr lang="en-US" sz="2800" b="1" dirty="0" smtClean="0">
                <a:latin typeface="Tw Cen MT" pitchFamily="34" charset="0"/>
              </a:rPr>
              <a:t>Maddy Day: </a:t>
            </a:r>
            <a:r>
              <a:rPr lang="en-US" sz="2800" dirty="0" smtClean="0">
                <a:latin typeface="Tw Cen MT" pitchFamily="34" charset="0"/>
                <a:hlinkClick r:id="rId3"/>
              </a:rPr>
              <a:t>maddy.day@wmich.edu</a:t>
            </a:r>
            <a:r>
              <a:rPr lang="en-US" sz="2800" dirty="0" smtClean="0">
                <a:latin typeface="Tw Cen MT" pitchFamily="34" charset="0"/>
              </a:rPr>
              <a:t>, (269) 568-9142</a:t>
            </a:r>
          </a:p>
          <a:p>
            <a:pPr algn="ctr"/>
            <a:r>
              <a:rPr lang="en-US" sz="2800" b="1" dirty="0" smtClean="0">
                <a:latin typeface="Tw Cen MT" pitchFamily="34" charset="0"/>
                <a:hlinkClick r:id="rId4"/>
              </a:rPr>
              <a:t>www.FosteringSuccessMichigan.com</a:t>
            </a:r>
            <a:endParaRPr lang="en-US" sz="2800" b="1" dirty="0" smtClean="0">
              <a:latin typeface="Tw Cen MT" pitchFamily="34" charset="0"/>
            </a:endParaRPr>
          </a:p>
          <a:p>
            <a:pPr algn="ctr"/>
            <a:r>
              <a:rPr lang="en-US" sz="2800" b="1" dirty="0">
                <a:latin typeface="Tw Cen MT" pitchFamily="34" charset="0"/>
                <a:hlinkClick r:id="rId5"/>
              </a:rPr>
              <a:t>http://groups.google.com/group/fostering-success-michigan</a:t>
            </a:r>
            <a:endParaRPr lang="en-US" sz="2800" b="1" dirty="0" smtClean="0">
              <a:latin typeface="Tw Cen MT" pitchFamily="34" charset="0"/>
            </a:endParaRPr>
          </a:p>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849" y="1354438"/>
            <a:ext cx="3410152" cy="1617362"/>
          </a:xfrm>
          <a:prstGeom prst="rect">
            <a:avLst/>
          </a:prstGeom>
        </p:spPr>
      </p:pic>
      <p:pic>
        <p:nvPicPr>
          <p:cNvPr id="4" name="Picture Placeholder 3"/>
          <p:cNvPicPr>
            <a:picLocks noGrp="1" noChangeAspect="1"/>
          </p:cNvPicPr>
          <p:nvPr>
            <p:ph type="pic" sz="quarter" idx="4294967295"/>
          </p:nvPr>
        </p:nvPicPr>
        <p:blipFill>
          <a:blip r:embed="rId7" cstate="print">
            <a:extLst>
              <a:ext uri="{28A0092B-C50C-407E-A947-70E740481C1C}">
                <a14:useLocalDpi xmlns:a14="http://schemas.microsoft.com/office/drawing/2010/main" val="0"/>
              </a:ext>
            </a:extLst>
          </a:blip>
          <a:srcRect l="251" r="251"/>
          <a:stretch>
            <a:fillRect/>
          </a:stretch>
        </p:blipFill>
        <p:spPr>
          <a:xfrm>
            <a:off x="5334000" y="876300"/>
            <a:ext cx="2529840" cy="2438400"/>
          </a:xfrm>
          <a:prstGeom prst="rect">
            <a:avLst/>
          </a:prstGeom>
          <a:noFill/>
          <a:ln>
            <a:noFill/>
          </a:ln>
        </p:spPr>
      </p:pic>
    </p:spTree>
    <p:extLst>
      <p:ext uri="{BB962C8B-B14F-4D97-AF65-F5344CB8AC3E}">
        <p14:creationId xmlns:p14="http://schemas.microsoft.com/office/powerpoint/2010/main" val="307042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905000"/>
            <a:ext cx="6315217" cy="3467894"/>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910735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Large Scale Social Problem</a:t>
            </a:r>
            <a:endParaRPr lang="en-US" b="1" dirty="0">
              <a:latin typeface="Tw Cen MT" pitchFamily="34" charset="0"/>
            </a:endParaRPr>
          </a:p>
        </p:txBody>
      </p:sp>
      <p:sp>
        <p:nvSpPr>
          <p:cNvPr id="3" name="Content Placeholder 2"/>
          <p:cNvSpPr>
            <a:spLocks noGrp="1"/>
          </p:cNvSpPr>
          <p:nvPr>
            <p:ph idx="1"/>
          </p:nvPr>
        </p:nvSpPr>
        <p:spPr/>
        <p:txBody>
          <a:bodyPr/>
          <a:lstStyle/>
          <a:p>
            <a:pPr marL="0" indent="0" algn="ctr">
              <a:buNone/>
            </a:pPr>
            <a:endParaRPr lang="en-US" sz="4000" dirty="0" smtClean="0">
              <a:latin typeface="Tw Cen MT" pitchFamily="34" charset="0"/>
            </a:endParaRPr>
          </a:p>
          <a:p>
            <a:pPr marL="0" indent="0" algn="ctr">
              <a:buNone/>
            </a:pPr>
            <a:r>
              <a:rPr lang="en-US" sz="4000" dirty="0" smtClean="0">
                <a:latin typeface="Tw Cen MT" pitchFamily="34" charset="0"/>
              </a:rPr>
              <a:t>We need to increase </a:t>
            </a:r>
            <a:r>
              <a:rPr lang="en-US" sz="4000" dirty="0">
                <a:latin typeface="Tw Cen MT" pitchFamily="34" charset="0"/>
              </a:rPr>
              <a:t>access and success in postsecondary education and professional careers for students from foster care ages 12-25 in Michigan. </a:t>
            </a:r>
            <a:endParaRPr lang="en-US" sz="4000" dirty="0" smtClean="0">
              <a:latin typeface="Tw Cen MT" pitchFamily="34" charset="0"/>
            </a:endParaRP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4189636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Backbone Organization</a:t>
            </a:r>
            <a:endParaRPr lang="en-US" dirty="0">
              <a:latin typeface="Tw Cen MT" pitchFamily="34" charset="0"/>
            </a:endParaRPr>
          </a:p>
        </p:txBody>
      </p:sp>
      <p:sp>
        <p:nvSpPr>
          <p:cNvPr id="3" name="Content Placeholder 2"/>
          <p:cNvSpPr>
            <a:spLocks noGrp="1"/>
          </p:cNvSpPr>
          <p:nvPr>
            <p:ph idx="1"/>
          </p:nvPr>
        </p:nvSpPr>
        <p:spPr>
          <a:xfrm>
            <a:off x="457200" y="1780308"/>
            <a:ext cx="8229600" cy="4345855"/>
          </a:xfrm>
        </p:spPr>
        <p:txBody>
          <a:bodyPr>
            <a:normAutofit fontScale="92500" lnSpcReduction="20000"/>
          </a:bodyPr>
          <a:lstStyle/>
          <a:p>
            <a:pPr marL="0" lvl="0" indent="0">
              <a:buNone/>
            </a:pPr>
            <a:r>
              <a:rPr lang="en-US" sz="3500" dirty="0" smtClean="0">
                <a:latin typeface="Tw Cen MT" pitchFamily="34" charset="0"/>
              </a:rPr>
              <a:t>Fostering </a:t>
            </a:r>
            <a:r>
              <a:rPr lang="en-US" sz="3500" dirty="0">
                <a:latin typeface="Tw Cen MT" pitchFamily="34" charset="0"/>
              </a:rPr>
              <a:t>Success Michigan supports Michigan’s network of experts versus being an “expert organization”. </a:t>
            </a:r>
            <a:endParaRPr lang="en-US" sz="3500" dirty="0" smtClean="0">
              <a:latin typeface="Tw Cen MT" pitchFamily="34" charset="0"/>
            </a:endParaRPr>
          </a:p>
          <a:p>
            <a:pPr marL="0" lvl="0" indent="0">
              <a:buNone/>
            </a:pPr>
            <a:endParaRPr lang="en-US" sz="3500" dirty="0">
              <a:latin typeface="Tw Cen MT" pitchFamily="34" charset="0"/>
            </a:endParaRPr>
          </a:p>
          <a:p>
            <a:pPr marL="0" lvl="0" indent="0">
              <a:buNone/>
            </a:pPr>
            <a:r>
              <a:rPr lang="en-US" sz="3500" dirty="0" smtClean="0">
                <a:latin typeface="Tw Cen MT" pitchFamily="34" charset="0"/>
              </a:rPr>
              <a:t>Fostering Success Michigan utilizes 3 main strategies: </a:t>
            </a:r>
          </a:p>
          <a:p>
            <a:r>
              <a:rPr lang="en-US" sz="3500" dirty="0" smtClean="0">
                <a:latin typeface="Tw Cen MT" pitchFamily="34" charset="0"/>
              </a:rPr>
              <a:t>Resourcing</a:t>
            </a:r>
          </a:p>
          <a:p>
            <a:r>
              <a:rPr lang="en-US" sz="3500" dirty="0" smtClean="0">
                <a:latin typeface="Tw Cen MT" pitchFamily="34" charset="0"/>
              </a:rPr>
              <a:t>Supporting </a:t>
            </a:r>
          </a:p>
          <a:p>
            <a:r>
              <a:rPr lang="en-US" sz="3500" dirty="0" smtClean="0">
                <a:latin typeface="Tw Cen MT" pitchFamily="34" charset="0"/>
              </a:rPr>
              <a:t>Networking</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113935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Common Agenda</a:t>
            </a:r>
            <a:endParaRPr lang="en-US" dirty="0">
              <a:latin typeface="Tw Cen MT" pitchFamily="34" charset="0"/>
            </a:endParaRPr>
          </a:p>
        </p:txBody>
      </p:sp>
      <p:sp>
        <p:nvSpPr>
          <p:cNvPr id="3" name="Content Placeholder 2"/>
          <p:cNvSpPr>
            <a:spLocks noGrp="1"/>
          </p:cNvSpPr>
          <p:nvPr>
            <p:ph idx="1"/>
          </p:nvPr>
        </p:nvSpPr>
        <p:spPr>
          <a:xfrm>
            <a:off x="457200" y="1572491"/>
            <a:ext cx="8229600" cy="5092996"/>
          </a:xfrm>
        </p:spPr>
        <p:txBody>
          <a:bodyPr>
            <a:normAutofit/>
          </a:bodyPr>
          <a:lstStyle/>
          <a:p>
            <a:pPr marL="0" lvl="0" indent="0">
              <a:buNone/>
            </a:pPr>
            <a:r>
              <a:rPr lang="en-US" dirty="0" smtClean="0">
                <a:latin typeface="Tw Cen MT" pitchFamily="34" charset="0"/>
              </a:rPr>
              <a:t>Fostering </a:t>
            </a:r>
            <a:r>
              <a:rPr lang="en-US" dirty="0">
                <a:latin typeface="Tw Cen MT" pitchFamily="34" charset="0"/>
              </a:rPr>
              <a:t>Success Michigan has adopted the </a:t>
            </a:r>
            <a:r>
              <a:rPr lang="en-US" dirty="0" err="1">
                <a:latin typeface="Tw Cen MT" pitchFamily="34" charset="0"/>
              </a:rPr>
              <a:t>Lumnia</a:t>
            </a:r>
            <a:r>
              <a:rPr lang="en-US" dirty="0">
                <a:latin typeface="Tw Cen MT" pitchFamily="34" charset="0"/>
              </a:rPr>
              <a:t> </a:t>
            </a:r>
            <a:r>
              <a:rPr lang="en-US" b="1" i="1" dirty="0">
                <a:latin typeface="Tw Cen MT" pitchFamily="34" charset="0"/>
              </a:rPr>
              <a:t>Big Goal</a:t>
            </a:r>
            <a:r>
              <a:rPr lang="en-US" b="1" dirty="0">
                <a:latin typeface="Tw Cen MT" pitchFamily="34" charset="0"/>
              </a:rPr>
              <a:t> </a:t>
            </a:r>
            <a:r>
              <a:rPr lang="en-US" dirty="0">
                <a:latin typeface="Tw Cen MT" pitchFamily="34" charset="0"/>
              </a:rPr>
              <a:t>of increasing the number of students from foster care who obtain high-quality degrees and credentials to 60% by the year 2025. </a:t>
            </a:r>
            <a:endParaRPr lang="en-US" dirty="0" smtClean="0">
              <a:latin typeface="Tw Cen MT"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819400" y="4114800"/>
            <a:ext cx="3276600" cy="2362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214159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Common Agenda</a:t>
            </a:r>
            <a:endParaRPr lang="en-US" b="1" dirty="0">
              <a:latin typeface="Tw Cen MT"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w Cen MT" pitchFamily="34" charset="0"/>
              </a:rPr>
              <a:t>The available estimate to date is that 21.5% of Michigan alumni of foster care have earned a diploma, certificate or college degree beyond high school graduation. </a:t>
            </a:r>
          </a:p>
          <a:p>
            <a:pPr marL="0" indent="0">
              <a:buNone/>
            </a:pPr>
            <a:endParaRPr lang="en-US" dirty="0" smtClean="0">
              <a:latin typeface="Tw Cen MT" pitchFamily="34" charset="0"/>
            </a:endParaRPr>
          </a:p>
          <a:p>
            <a:pPr marL="0" indent="0">
              <a:buNone/>
            </a:pPr>
            <a:endParaRPr lang="en-US" dirty="0">
              <a:latin typeface="Tw Cen MT" pitchFamily="34" charset="0"/>
            </a:endParaRPr>
          </a:p>
          <a:p>
            <a:pPr marL="0" indent="0">
              <a:buNone/>
            </a:pPr>
            <a:endParaRPr lang="en-US" dirty="0" smtClean="0">
              <a:latin typeface="Tw Cen MT" pitchFamily="34" charset="0"/>
            </a:endParaRPr>
          </a:p>
          <a:p>
            <a:pPr marL="0" indent="0">
              <a:buNone/>
            </a:pPr>
            <a:r>
              <a:rPr lang="en-US" sz="1100" dirty="0" smtClean="0">
                <a:latin typeface="Tw Cen MT" pitchFamily="34" charset="0"/>
              </a:rPr>
              <a:t>*</a:t>
            </a:r>
            <a:r>
              <a:rPr lang="en-US" sz="1100" dirty="0">
                <a:latin typeface="Tw Cen MT" pitchFamily="34" charset="0"/>
              </a:rPr>
              <a:t>White, C. R., O’Brien, K., </a:t>
            </a:r>
            <a:r>
              <a:rPr lang="en-US" sz="1100" dirty="0" err="1">
                <a:latin typeface="Tw Cen MT" pitchFamily="34" charset="0"/>
              </a:rPr>
              <a:t>Pecora</a:t>
            </a:r>
            <a:r>
              <a:rPr lang="en-US" sz="1100" dirty="0">
                <a:latin typeface="Tw Cen MT" pitchFamily="34" charset="0"/>
              </a:rPr>
              <a:t>, P.J., Kessler, R.C., Sampson, N., Hwang, I., and </a:t>
            </a:r>
            <a:r>
              <a:rPr lang="en-US" sz="1100" dirty="0" err="1">
                <a:latin typeface="Tw Cen MT" pitchFamily="34" charset="0"/>
              </a:rPr>
              <a:t>Buher</a:t>
            </a:r>
            <a:r>
              <a:rPr lang="en-US" sz="1100" dirty="0">
                <a:latin typeface="Tw Cen MT" pitchFamily="34" charset="0"/>
              </a:rPr>
              <a:t>, A. (November 2012). </a:t>
            </a:r>
            <a:r>
              <a:rPr lang="en-US" sz="1100" i="1" dirty="0">
                <a:latin typeface="Tw Cen MT" pitchFamily="34" charset="0"/>
              </a:rPr>
              <a:t>Michigan Foster Care Alumni Study Technical Report: Outcomes at Age 23 and 24</a:t>
            </a:r>
            <a:r>
              <a:rPr lang="en-US" sz="1100" dirty="0">
                <a:latin typeface="Tw Cen MT" pitchFamily="34" charset="0"/>
              </a:rPr>
              <a:t>. Casey Family Programs: Seattle, WA.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87083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latin typeface="Tw Cen MT" pitchFamily="34" charset="0"/>
              </a:rPr>
              <a:t>Mutually Reinforcing Activities</a:t>
            </a:r>
            <a:r>
              <a:rPr lang="en-US" sz="4000" dirty="0" smtClean="0">
                <a:latin typeface="Tw Cen MT" pitchFamily="34" charset="0"/>
              </a:rPr>
              <a:t> </a:t>
            </a:r>
            <a:endParaRPr lang="en-US" sz="4000" dirty="0">
              <a:latin typeface="Tw Cen MT" pitchFamily="34" charset="0"/>
            </a:endParaRPr>
          </a:p>
        </p:txBody>
      </p:sp>
      <p:sp>
        <p:nvSpPr>
          <p:cNvPr id="3" name="Content Placeholder 2"/>
          <p:cNvSpPr>
            <a:spLocks noGrp="1"/>
          </p:cNvSpPr>
          <p:nvPr>
            <p:ph idx="1"/>
          </p:nvPr>
        </p:nvSpPr>
        <p:spPr>
          <a:xfrm>
            <a:off x="381000" y="1752600"/>
            <a:ext cx="8229600" cy="4525963"/>
          </a:xfrm>
        </p:spPr>
        <p:txBody>
          <a:bodyPr>
            <a:normAutofit lnSpcReduction="10000"/>
          </a:bodyPr>
          <a:lstStyle/>
          <a:p>
            <a:pPr marL="0" lvl="0" indent="0">
              <a:buNone/>
            </a:pPr>
            <a:r>
              <a:rPr lang="en-US" dirty="0" smtClean="0"/>
              <a:t>Each </a:t>
            </a:r>
            <a:r>
              <a:rPr lang="en-US" dirty="0"/>
              <a:t>partner in the Fostering Success Michigan Network plays a vital role in the education to career pipeline for youth and alumni of foster care. </a:t>
            </a:r>
            <a:endParaRPr lang="en-US" dirty="0" smtClean="0"/>
          </a:p>
          <a:p>
            <a:pPr marL="0" lvl="0" indent="0">
              <a:buNone/>
            </a:pPr>
            <a:r>
              <a:rPr lang="en-US" dirty="0" smtClean="0"/>
              <a:t>Through </a:t>
            </a:r>
            <a:r>
              <a:rPr lang="en-US" dirty="0"/>
              <a:t>working together with the common goal everyone plays an important role in postsecondary education and professional career access and success for students from foster care. </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60833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latin typeface="Tw Cen MT" pitchFamily="34" charset="0"/>
              </a:rPr>
              <a:t>Mutually Reinforcing Activities</a:t>
            </a:r>
            <a:endParaRPr lang="en-US" sz="4000" b="1" dirty="0">
              <a:latin typeface="Tw Cen MT"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54727"/>
            <a:ext cx="8001000" cy="5410200"/>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sp>
        <p:nvSpPr>
          <p:cNvPr id="6" name="Rectangle 5"/>
          <p:cNvSpPr/>
          <p:nvPr/>
        </p:nvSpPr>
        <p:spPr>
          <a:xfrm>
            <a:off x="76200" y="1371600"/>
            <a:ext cx="3962400" cy="5324535"/>
          </a:xfrm>
          <a:prstGeom prst="rect">
            <a:avLst/>
          </a:prstGeom>
        </p:spPr>
        <p:txBody>
          <a:bodyPr wrap="square">
            <a:spAutoFit/>
          </a:bodyPr>
          <a:lstStyle/>
          <a:p>
            <a:pPr marL="285750" indent="-285750">
              <a:buFont typeface="Arial" pitchFamily="34" charset="0"/>
              <a:buChar char="•"/>
            </a:pPr>
            <a:r>
              <a:rPr lang="en-US" sz="2000" dirty="0" smtClean="0">
                <a:latin typeface="Tw Cen MT" pitchFamily="34" charset="0"/>
              </a:rPr>
              <a:t>Postsecondary Education Institutions’ staff and campus champions</a:t>
            </a:r>
          </a:p>
          <a:p>
            <a:pPr marL="285750" indent="-285750">
              <a:buFont typeface="Arial" pitchFamily="34" charset="0"/>
              <a:buChar char="•"/>
            </a:pPr>
            <a:r>
              <a:rPr lang="en-US" sz="2000" dirty="0" smtClean="0">
                <a:latin typeface="Tw Cen MT" pitchFamily="34" charset="0"/>
              </a:rPr>
              <a:t>Youth and Alumni of Foster Care</a:t>
            </a:r>
          </a:p>
          <a:p>
            <a:pPr marL="285750" indent="-285750">
              <a:buFont typeface="Arial" pitchFamily="34" charset="0"/>
              <a:buChar char="•"/>
            </a:pPr>
            <a:r>
              <a:rPr lang="en-US" sz="2000" dirty="0" smtClean="0">
                <a:latin typeface="Tw Cen MT" pitchFamily="34" charset="0"/>
              </a:rPr>
              <a:t>Middle and High School Educators and Staff</a:t>
            </a:r>
          </a:p>
          <a:p>
            <a:pPr marL="285750" indent="-285750">
              <a:buFont typeface="Arial" pitchFamily="34" charset="0"/>
              <a:buChar char="•"/>
            </a:pPr>
            <a:r>
              <a:rPr lang="en-US" sz="2000" dirty="0" smtClean="0">
                <a:latin typeface="Tw Cen MT" pitchFamily="34" charset="0"/>
              </a:rPr>
              <a:t>Community Organizations and Other Service Providers</a:t>
            </a:r>
          </a:p>
          <a:p>
            <a:pPr marL="285750" indent="-285750">
              <a:buFont typeface="Arial" pitchFamily="34" charset="0"/>
              <a:buChar char="•"/>
            </a:pPr>
            <a:r>
              <a:rPr lang="en-US" sz="2000" dirty="0" smtClean="0">
                <a:latin typeface="Tw Cen MT" pitchFamily="34" charset="0"/>
              </a:rPr>
              <a:t>Caregivers and Mentors</a:t>
            </a:r>
          </a:p>
          <a:p>
            <a:pPr marL="285750" indent="-285750">
              <a:buFont typeface="Arial" pitchFamily="34" charset="0"/>
              <a:buChar char="•"/>
            </a:pPr>
            <a:r>
              <a:rPr lang="en-US" sz="2000" dirty="0" smtClean="0">
                <a:latin typeface="Tw Cen MT" pitchFamily="34" charset="0"/>
              </a:rPr>
              <a:t>The Department of Human Services</a:t>
            </a:r>
          </a:p>
          <a:p>
            <a:pPr marL="285750" indent="-285750">
              <a:buFont typeface="Arial" pitchFamily="34" charset="0"/>
              <a:buChar char="•"/>
            </a:pPr>
            <a:r>
              <a:rPr lang="en-US" sz="2000" dirty="0" smtClean="0">
                <a:latin typeface="Tw Cen MT" pitchFamily="34" charset="0"/>
              </a:rPr>
              <a:t>Local College Access Networks, </a:t>
            </a:r>
          </a:p>
          <a:p>
            <a:pPr marL="285750" indent="-285750">
              <a:buFont typeface="Arial" pitchFamily="34" charset="0"/>
              <a:buChar char="•"/>
            </a:pPr>
            <a:r>
              <a:rPr lang="en-US" sz="2000" dirty="0" smtClean="0">
                <a:latin typeface="Tw Cen MT" pitchFamily="34" charset="0"/>
              </a:rPr>
              <a:t>The Department of Education </a:t>
            </a:r>
          </a:p>
          <a:p>
            <a:pPr marL="285750" indent="-285750">
              <a:buFont typeface="Arial" pitchFamily="34" charset="0"/>
              <a:buChar char="•"/>
            </a:pPr>
            <a:r>
              <a:rPr lang="en-US" sz="2000" dirty="0" smtClean="0">
                <a:latin typeface="Tw Cen MT" pitchFamily="34" charset="0"/>
              </a:rPr>
              <a:t>Courts, Law Enforcement and Juvenile Justice System</a:t>
            </a:r>
          </a:p>
          <a:p>
            <a:pPr marL="285750" indent="-285750">
              <a:buFont typeface="Arial" pitchFamily="34" charset="0"/>
              <a:buChar char="•"/>
            </a:pPr>
            <a:r>
              <a:rPr lang="en-US" sz="2000" dirty="0" smtClean="0">
                <a:latin typeface="Tw Cen MT" pitchFamily="34" charset="0"/>
              </a:rPr>
              <a:t>Career and Work Forces Services </a:t>
            </a:r>
          </a:p>
          <a:p>
            <a:pPr marL="285750" indent="-285750">
              <a:buFont typeface="Arial" pitchFamily="34" charset="0"/>
              <a:buChar char="•"/>
            </a:pPr>
            <a:r>
              <a:rPr lang="en-US" sz="2000" dirty="0" smtClean="0">
                <a:latin typeface="Tw Cen MT" pitchFamily="34" charset="0"/>
              </a:rPr>
              <a:t>Housing champions </a:t>
            </a:r>
            <a:endParaRPr lang="en-US" sz="2000" dirty="0">
              <a:latin typeface="Tw Cen MT"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725" y="6465751"/>
            <a:ext cx="1219200" cy="209368"/>
          </a:xfrm>
          <a:prstGeom prst="rect">
            <a:avLst/>
          </a:prstGeom>
        </p:spPr>
      </p:pic>
    </p:spTree>
    <p:extLst>
      <p:ext uri="{BB962C8B-B14F-4D97-AF65-F5344CB8AC3E}">
        <p14:creationId xmlns:p14="http://schemas.microsoft.com/office/powerpoint/2010/main" val="82369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Tw Cen MT" pitchFamily="34" charset="0"/>
              </a:rPr>
              <a:t>Shared Measurement</a:t>
            </a:r>
            <a:endParaRPr lang="en-US" b="1" dirty="0">
              <a:latin typeface="Tw Cen MT" pitchFamily="34" charset="0"/>
            </a:endParaRPr>
          </a:p>
        </p:txBody>
      </p:sp>
      <p:sp>
        <p:nvSpPr>
          <p:cNvPr id="3" name="Content Placeholder 2"/>
          <p:cNvSpPr>
            <a:spLocks noGrp="1"/>
          </p:cNvSpPr>
          <p:nvPr>
            <p:ph idx="1"/>
          </p:nvPr>
        </p:nvSpPr>
        <p:spPr>
          <a:xfrm>
            <a:off x="76200" y="1371600"/>
            <a:ext cx="5257800" cy="5334000"/>
          </a:xfrm>
        </p:spPr>
        <p:txBody>
          <a:bodyPr>
            <a:noAutofit/>
          </a:bodyPr>
          <a:lstStyle/>
          <a:p>
            <a:pPr marL="0" lvl="0" indent="0">
              <a:buNone/>
            </a:pPr>
            <a:r>
              <a:rPr lang="en-US" sz="2400" dirty="0" smtClean="0">
                <a:latin typeface="Tw Cen MT" pitchFamily="34" charset="0"/>
              </a:rPr>
              <a:t>A </a:t>
            </a:r>
            <a:r>
              <a:rPr lang="en-US" sz="2400" dirty="0">
                <a:latin typeface="Tw Cen MT" pitchFamily="34" charset="0"/>
              </a:rPr>
              <a:t>shared measurement strategy </a:t>
            </a:r>
            <a:r>
              <a:rPr lang="en-US" sz="2400" dirty="0" smtClean="0">
                <a:latin typeface="Tw Cen MT" pitchFamily="34" charset="0"/>
              </a:rPr>
              <a:t>is </a:t>
            </a:r>
            <a:r>
              <a:rPr lang="en-US" sz="2400" dirty="0">
                <a:latin typeface="Tw Cen MT" pitchFamily="34" charset="0"/>
              </a:rPr>
              <a:t>being established through the collaborative efforts of the Fostering Success Michigan Higher Education Consortium (FSM HEC). </a:t>
            </a:r>
            <a:endParaRPr lang="en-US" sz="2400" dirty="0" smtClean="0">
              <a:latin typeface="Tw Cen MT" pitchFamily="34" charset="0"/>
            </a:endParaRPr>
          </a:p>
          <a:p>
            <a:pPr marL="0" lvl="0" indent="0">
              <a:buNone/>
            </a:pPr>
            <a:endParaRPr lang="en-US" sz="2400" dirty="0">
              <a:latin typeface="Tw Cen MT" pitchFamily="34" charset="0"/>
            </a:endParaRPr>
          </a:p>
          <a:p>
            <a:pPr marL="0" lvl="0" indent="0">
              <a:buNone/>
            </a:pPr>
            <a:r>
              <a:rPr lang="en-US" sz="2400" dirty="0" smtClean="0">
                <a:latin typeface="Tw Cen MT" pitchFamily="34" charset="0"/>
              </a:rPr>
              <a:t>To </a:t>
            </a:r>
            <a:r>
              <a:rPr lang="en-US" sz="2400" dirty="0">
                <a:latin typeface="Tw Cen MT" pitchFamily="34" charset="0"/>
              </a:rPr>
              <a:t>provide a realistic understanding of how Michigan’s youth from foster care transition to young adulthood and move through postsecondary education and into professional careers, the FSM HEC has identified indicators in each of the </a:t>
            </a:r>
            <a:r>
              <a:rPr lang="en-US" sz="2400" i="1" dirty="0">
                <a:latin typeface="Tw Cen MT" pitchFamily="34" charset="0"/>
              </a:rPr>
              <a:t>7</a:t>
            </a:r>
            <a:r>
              <a:rPr lang="en-US" sz="2400" dirty="0">
                <a:latin typeface="Tw Cen MT" pitchFamily="34" charset="0"/>
              </a:rPr>
              <a:t> domains, adapted from the Casey Family Programs </a:t>
            </a:r>
            <a:r>
              <a:rPr lang="en-US" sz="2400" i="1" dirty="0">
                <a:latin typeface="Tw Cen MT" pitchFamily="34" charset="0"/>
              </a:rPr>
              <a:t>It’s My Life </a:t>
            </a:r>
            <a:r>
              <a:rPr lang="en-US" sz="2400" dirty="0">
                <a:latin typeface="Tw Cen MT" pitchFamily="34" charset="0"/>
              </a:rPr>
              <a:t>framework. </a:t>
            </a:r>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228600"/>
            <a:ext cx="1711325" cy="1551708"/>
          </a:xfrm>
          <a:prstGeom prst="rect">
            <a:avLst/>
          </a:prstGeom>
        </p:spPr>
      </p:pic>
      <p:pic>
        <p:nvPicPr>
          <p:cNvPr id="5"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040" y="1780308"/>
            <a:ext cx="3989960" cy="3657600"/>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9525" y="6256384"/>
            <a:ext cx="2438400" cy="418735"/>
          </a:xfrm>
          <a:prstGeom prst="rect">
            <a:avLst/>
          </a:prstGeom>
        </p:spPr>
      </p:pic>
    </p:spTree>
    <p:extLst>
      <p:ext uri="{BB962C8B-B14F-4D97-AF65-F5344CB8AC3E}">
        <p14:creationId xmlns:p14="http://schemas.microsoft.com/office/powerpoint/2010/main" val="292773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462</Words>
  <Application>Microsoft Office PowerPoint</Application>
  <PresentationFormat>On-screen Show (4:3)</PresentationFormat>
  <Paragraphs>56</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Fostering Success Michigan Collective Impact Framework</vt:lpstr>
      <vt:lpstr>PowerPoint Presentation</vt:lpstr>
      <vt:lpstr>Large Scale Social Problem</vt:lpstr>
      <vt:lpstr>Backbone Organization</vt:lpstr>
      <vt:lpstr>Common Agenda</vt:lpstr>
      <vt:lpstr>Common Agenda</vt:lpstr>
      <vt:lpstr>Mutually Reinforcing Activities </vt:lpstr>
      <vt:lpstr>Mutually Reinforcing Activities</vt:lpstr>
      <vt:lpstr>Shared Measurement</vt:lpstr>
      <vt:lpstr>Continuous Communication</vt:lpstr>
      <vt:lpstr>Continuous Communication</vt:lpstr>
      <vt:lpstr>Continuous Communication</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Success Michigan Collective Impact Framework</dc:title>
  <dc:creator>Maddy Day</dc:creator>
  <cp:lastModifiedBy>Maddy Day</cp:lastModifiedBy>
  <cp:revision>13</cp:revision>
  <dcterms:created xsi:type="dcterms:W3CDTF">2013-05-09T15:32:29Z</dcterms:created>
  <dcterms:modified xsi:type="dcterms:W3CDTF">2013-05-17T20:40:52Z</dcterms:modified>
</cp:coreProperties>
</file>