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92" r:id="rId5"/>
    <p:sldId id="314" r:id="rId6"/>
    <p:sldId id="333" r:id="rId7"/>
    <p:sldId id="334" r:id="rId8"/>
    <p:sldId id="335" r:id="rId9"/>
    <p:sldId id="336" r:id="rId10"/>
    <p:sldId id="337" r:id="rId11"/>
    <p:sldId id="342" r:id="rId12"/>
    <p:sldId id="352" r:id="rId13"/>
    <p:sldId id="348" r:id="rId14"/>
    <p:sldId id="366" r:id="rId15"/>
    <p:sldId id="399" r:id="rId16"/>
    <p:sldId id="338" r:id="rId17"/>
    <p:sldId id="394" r:id="rId18"/>
    <p:sldId id="395" r:id="rId19"/>
    <p:sldId id="396" r:id="rId20"/>
    <p:sldId id="397" r:id="rId21"/>
    <p:sldId id="262" r:id="rId22"/>
    <p:sldId id="302" r:id="rId23"/>
    <p:sldId id="404" r:id="rId24"/>
    <p:sldId id="325" r:id="rId25"/>
    <p:sldId id="322" r:id="rId26"/>
    <p:sldId id="367" r:id="rId27"/>
    <p:sldId id="386" r:id="rId28"/>
    <p:sldId id="388" r:id="rId29"/>
    <p:sldId id="387" r:id="rId30"/>
    <p:sldId id="272" r:id="rId31"/>
    <p:sldId id="401" r:id="rId32"/>
    <p:sldId id="403" r:id="rId33"/>
    <p:sldId id="402" r:id="rId34"/>
    <p:sldId id="360" r:id="rId35"/>
    <p:sldId id="3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1852F0-15FB-48DC-A1C5-9C94AD577E95}">
          <p14:sldIdLst>
            <p14:sldId id="292"/>
            <p14:sldId id="314"/>
            <p14:sldId id="333"/>
            <p14:sldId id="334"/>
            <p14:sldId id="335"/>
            <p14:sldId id="336"/>
            <p14:sldId id="337"/>
            <p14:sldId id="342"/>
            <p14:sldId id="352"/>
            <p14:sldId id="348"/>
            <p14:sldId id="366"/>
            <p14:sldId id="399"/>
            <p14:sldId id="338"/>
            <p14:sldId id="394"/>
            <p14:sldId id="395"/>
            <p14:sldId id="396"/>
            <p14:sldId id="397"/>
            <p14:sldId id="262"/>
            <p14:sldId id="302"/>
            <p14:sldId id="404"/>
            <p14:sldId id="325"/>
            <p14:sldId id="322"/>
            <p14:sldId id="367"/>
            <p14:sldId id="386"/>
            <p14:sldId id="388"/>
            <p14:sldId id="387"/>
            <p14:sldId id="272"/>
            <p14:sldId id="401"/>
            <p14:sldId id="403"/>
            <p14:sldId id="402"/>
            <p14:sldId id="360"/>
            <p14:sldId id="3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1769CA-AB8E-C1D5-A76F-83045D7ADA90}" name="Hoehne, Kathleen (MDE)" initials="HK(" userId="S::HoehneK@michigan.gov::61ef8d2d-9f5f-45f8-b4ee-97dfde25e0c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19" autoAdjust="0"/>
  </p:normalViewPr>
  <p:slideViewPr>
    <p:cSldViewPr snapToGrid="0">
      <p:cViewPr varScale="1">
        <p:scale>
          <a:sx n="87" d="100"/>
          <a:sy n="87" d="100"/>
        </p:scale>
        <p:origin x="96"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Rossi" userId="cba393af-9bb1-454e-ab6e-035529c15603" providerId="ADAL" clId="{681B3085-2710-4081-AF5C-55EC9D0B0831}"/>
    <pc:docChg chg="custSel modSld">
      <pc:chgData name="Ann Rossi" userId="cba393af-9bb1-454e-ab6e-035529c15603" providerId="ADAL" clId="{681B3085-2710-4081-AF5C-55EC9D0B0831}" dt="2023-07-13T11:44:10.070" v="22" actId="20577"/>
      <pc:docMkLst>
        <pc:docMk/>
      </pc:docMkLst>
      <pc:sldChg chg="modSp mod">
        <pc:chgData name="Ann Rossi" userId="cba393af-9bb1-454e-ab6e-035529c15603" providerId="ADAL" clId="{681B3085-2710-4081-AF5C-55EC9D0B0831}" dt="2023-07-13T11:43:19.556" v="0" actId="20577"/>
        <pc:sldMkLst>
          <pc:docMk/>
          <pc:sldMk cId="2152082915" sldId="292"/>
        </pc:sldMkLst>
        <pc:spChg chg="mod">
          <ac:chgData name="Ann Rossi" userId="cba393af-9bb1-454e-ab6e-035529c15603" providerId="ADAL" clId="{681B3085-2710-4081-AF5C-55EC9D0B0831}" dt="2023-07-13T11:43:19.556" v="0" actId="20577"/>
          <ac:spMkLst>
            <pc:docMk/>
            <pc:sldMk cId="2152082915" sldId="292"/>
            <ac:spMk id="3" creationId="{5C5BFB45-FC34-495C-9C68-F9641246C2EE}"/>
          </ac:spMkLst>
        </pc:spChg>
      </pc:sldChg>
      <pc:sldChg chg="modSp mod">
        <pc:chgData name="Ann Rossi" userId="cba393af-9bb1-454e-ab6e-035529c15603" providerId="ADAL" clId="{681B3085-2710-4081-AF5C-55EC9D0B0831}" dt="2023-07-13T11:44:10.070" v="22" actId="20577"/>
        <pc:sldMkLst>
          <pc:docMk/>
          <pc:sldMk cId="1580122092" sldId="397"/>
        </pc:sldMkLst>
        <pc:spChg chg="mod">
          <ac:chgData name="Ann Rossi" userId="cba393af-9bb1-454e-ab6e-035529c15603" providerId="ADAL" clId="{681B3085-2710-4081-AF5C-55EC9D0B0831}" dt="2023-07-13T11:44:10.070" v="22" actId="20577"/>
          <ac:spMkLst>
            <pc:docMk/>
            <pc:sldMk cId="1580122092" sldId="397"/>
            <ac:spMk id="3" creationId="{240173F4-A50E-6DE4-2A23-32A433E20D68}"/>
          </ac:spMkLst>
        </pc:spChg>
      </pc:sldChg>
    </pc:docChg>
  </pc:docChgLst>
  <pc:docChgLst>
    <pc:chgData name="Rossi, Ann (DHHS)" userId="cba393af-9bb1-454e-ab6e-035529c15603" providerId="ADAL" clId="{681B3085-2710-4081-AF5C-55EC9D0B0831}"/>
    <pc:docChg chg="undo custSel addSld delSld modSld sldOrd addSection delSection modSection">
      <pc:chgData name="Rossi, Ann (DHHS)" userId="cba393af-9bb1-454e-ab6e-035529c15603" providerId="ADAL" clId="{681B3085-2710-4081-AF5C-55EC9D0B0831}" dt="2023-07-13T01:34:19.221" v="976" actId="2696"/>
      <pc:docMkLst>
        <pc:docMk/>
      </pc:docMkLst>
      <pc:sldChg chg="addSp delSp modSp add mod setBg">
        <pc:chgData name="Rossi, Ann (DHHS)" userId="cba393af-9bb1-454e-ab6e-035529c15603" providerId="ADAL" clId="{681B3085-2710-4081-AF5C-55EC9D0B0831}" dt="2023-07-13T00:15:14.128" v="856" actId="20577"/>
        <pc:sldMkLst>
          <pc:docMk/>
          <pc:sldMk cId="0" sldId="262"/>
        </pc:sldMkLst>
        <pc:spChg chg="mod">
          <ac:chgData name="Rossi, Ann (DHHS)" userId="cba393af-9bb1-454e-ab6e-035529c15603" providerId="ADAL" clId="{681B3085-2710-4081-AF5C-55EC9D0B0831}" dt="2023-07-13T00:15:04.994" v="852" actId="26606"/>
          <ac:spMkLst>
            <pc:docMk/>
            <pc:sldMk cId="0" sldId="262"/>
            <ac:spMk id="10242" creationId="{64C0CB5A-0E66-0F9A-9D94-BD83021A1318}"/>
          </ac:spMkLst>
        </pc:spChg>
        <pc:spChg chg="mod">
          <ac:chgData name="Rossi, Ann (DHHS)" userId="cba393af-9bb1-454e-ab6e-035529c15603" providerId="ADAL" clId="{681B3085-2710-4081-AF5C-55EC9D0B0831}" dt="2023-07-13T00:15:14.128" v="856" actId="20577"/>
          <ac:spMkLst>
            <pc:docMk/>
            <pc:sldMk cId="0" sldId="262"/>
            <ac:spMk id="10243" creationId="{5819AFED-C03F-A5CA-BBC0-3C309381D13B}"/>
          </ac:spMkLst>
        </pc:spChg>
        <pc:spChg chg="add del">
          <ac:chgData name="Rossi, Ann (DHHS)" userId="cba393af-9bb1-454e-ab6e-035529c15603" providerId="ADAL" clId="{681B3085-2710-4081-AF5C-55EC9D0B0831}" dt="2023-07-12T22:57:38.803" v="575" actId="26606"/>
          <ac:spMkLst>
            <pc:docMk/>
            <pc:sldMk cId="0" sldId="262"/>
            <ac:spMk id="10248" creationId="{065FAA58-0EDC-412F-A5F8-01968BE6052E}"/>
          </ac:spMkLst>
        </pc:spChg>
        <pc:spChg chg="add del">
          <ac:chgData name="Rossi, Ann (DHHS)" userId="cba393af-9bb1-454e-ab6e-035529c15603" providerId="ADAL" clId="{681B3085-2710-4081-AF5C-55EC9D0B0831}" dt="2023-07-12T22:57:38.803" v="575" actId="26606"/>
          <ac:spMkLst>
            <pc:docMk/>
            <pc:sldMk cId="0" sldId="262"/>
            <ac:spMk id="10250" creationId="{C8089CB0-2F03-4E3C-ADBB-570A3BE78F86}"/>
          </ac:spMkLst>
        </pc:spChg>
        <pc:spChg chg="add del">
          <ac:chgData name="Rossi, Ann (DHHS)" userId="cba393af-9bb1-454e-ab6e-035529c15603" providerId="ADAL" clId="{681B3085-2710-4081-AF5C-55EC9D0B0831}" dt="2023-07-12T22:57:38.803" v="575" actId="26606"/>
          <ac:spMkLst>
            <pc:docMk/>
            <pc:sldMk cId="0" sldId="262"/>
            <ac:spMk id="10252" creationId="{0DBA80B1-3B69-49C0-8AC9-716ABA57F577}"/>
          </ac:spMkLst>
        </pc:spChg>
        <pc:spChg chg="add del">
          <ac:chgData name="Rossi, Ann (DHHS)" userId="cba393af-9bb1-454e-ab6e-035529c15603" providerId="ADAL" clId="{681B3085-2710-4081-AF5C-55EC9D0B0831}" dt="2023-07-12T22:57:38.803" v="575" actId="26606"/>
          <ac:spMkLst>
            <pc:docMk/>
            <pc:sldMk cId="0" sldId="262"/>
            <ac:spMk id="10254" creationId="{047E1103-B264-49BE-BC2A-F4E40BD33B41}"/>
          </ac:spMkLst>
        </pc:spChg>
        <pc:spChg chg="add del">
          <ac:chgData name="Rossi, Ann (DHHS)" userId="cba393af-9bb1-454e-ab6e-035529c15603" providerId="ADAL" clId="{681B3085-2710-4081-AF5C-55EC9D0B0831}" dt="2023-07-12T22:57:38.803" v="575" actId="26606"/>
          <ac:spMkLst>
            <pc:docMk/>
            <pc:sldMk cId="0" sldId="262"/>
            <ac:spMk id="10256" creationId="{52DA11B6-B538-4624-9628-98B823D761D5}"/>
          </ac:spMkLst>
        </pc:spChg>
        <pc:spChg chg="add del">
          <ac:chgData name="Rossi, Ann (DHHS)" userId="cba393af-9bb1-454e-ab6e-035529c15603" providerId="ADAL" clId="{681B3085-2710-4081-AF5C-55EC9D0B0831}" dt="2023-07-12T22:57:38.803" v="575" actId="26606"/>
          <ac:spMkLst>
            <pc:docMk/>
            <pc:sldMk cId="0" sldId="262"/>
            <ac:spMk id="10258" creationId="{CFB1CB5B-67A5-45DB-B8E1-7A09A642E3E4}"/>
          </ac:spMkLst>
        </pc:spChg>
        <pc:spChg chg="add del">
          <ac:chgData name="Rossi, Ann (DHHS)" userId="cba393af-9bb1-454e-ab6e-035529c15603" providerId="ADAL" clId="{681B3085-2710-4081-AF5C-55EC9D0B0831}" dt="2023-07-13T00:15:04.994" v="852" actId="26606"/>
          <ac:spMkLst>
            <pc:docMk/>
            <pc:sldMk cId="0" sldId="262"/>
            <ac:spMk id="10260" creationId="{70120F84-A866-4D9F-8B1C-9120A013D654}"/>
          </ac:spMkLst>
        </pc:spChg>
        <pc:spChg chg="add del">
          <ac:chgData name="Rossi, Ann (DHHS)" userId="cba393af-9bb1-454e-ab6e-035529c15603" providerId="ADAL" clId="{681B3085-2710-4081-AF5C-55EC9D0B0831}" dt="2023-07-13T00:15:04.994" v="852" actId="26606"/>
          <ac:spMkLst>
            <pc:docMk/>
            <pc:sldMk cId="0" sldId="262"/>
            <ac:spMk id="10261" creationId="{252FEFEF-6AC0-46B6-AC09-11FC56196FA4}"/>
          </ac:spMkLst>
        </pc:spChg>
        <pc:spChg chg="add">
          <ac:chgData name="Rossi, Ann (DHHS)" userId="cba393af-9bb1-454e-ab6e-035529c15603" providerId="ADAL" clId="{681B3085-2710-4081-AF5C-55EC9D0B0831}" dt="2023-07-13T00:15:04.994" v="852" actId="26606"/>
          <ac:spMkLst>
            <pc:docMk/>
            <pc:sldMk cId="0" sldId="262"/>
            <ac:spMk id="10266" creationId="{065FAA58-0EDC-412F-A5F8-01968BE6052E}"/>
          </ac:spMkLst>
        </pc:spChg>
        <pc:spChg chg="add">
          <ac:chgData name="Rossi, Ann (DHHS)" userId="cba393af-9bb1-454e-ab6e-035529c15603" providerId="ADAL" clId="{681B3085-2710-4081-AF5C-55EC9D0B0831}" dt="2023-07-13T00:15:04.994" v="852" actId="26606"/>
          <ac:spMkLst>
            <pc:docMk/>
            <pc:sldMk cId="0" sldId="262"/>
            <ac:spMk id="10268" creationId="{C8089CB0-2F03-4E3C-ADBB-570A3BE78F86}"/>
          </ac:spMkLst>
        </pc:spChg>
        <pc:spChg chg="add">
          <ac:chgData name="Rossi, Ann (DHHS)" userId="cba393af-9bb1-454e-ab6e-035529c15603" providerId="ADAL" clId="{681B3085-2710-4081-AF5C-55EC9D0B0831}" dt="2023-07-13T00:15:04.994" v="852" actId="26606"/>
          <ac:spMkLst>
            <pc:docMk/>
            <pc:sldMk cId="0" sldId="262"/>
            <ac:spMk id="10270" creationId="{0DBA80B1-3B69-49C0-8AC9-716ABA57F577}"/>
          </ac:spMkLst>
        </pc:spChg>
        <pc:spChg chg="add">
          <ac:chgData name="Rossi, Ann (DHHS)" userId="cba393af-9bb1-454e-ab6e-035529c15603" providerId="ADAL" clId="{681B3085-2710-4081-AF5C-55EC9D0B0831}" dt="2023-07-13T00:15:04.994" v="852" actId="26606"/>
          <ac:spMkLst>
            <pc:docMk/>
            <pc:sldMk cId="0" sldId="262"/>
            <ac:spMk id="10272" creationId="{047E1103-B264-49BE-BC2A-F4E40BD33B41}"/>
          </ac:spMkLst>
        </pc:spChg>
        <pc:spChg chg="add">
          <ac:chgData name="Rossi, Ann (DHHS)" userId="cba393af-9bb1-454e-ab6e-035529c15603" providerId="ADAL" clId="{681B3085-2710-4081-AF5C-55EC9D0B0831}" dt="2023-07-13T00:15:04.994" v="852" actId="26606"/>
          <ac:spMkLst>
            <pc:docMk/>
            <pc:sldMk cId="0" sldId="262"/>
            <ac:spMk id="10274" creationId="{52DA11B6-B538-4624-9628-98B823D761D5}"/>
          </ac:spMkLst>
        </pc:spChg>
        <pc:spChg chg="add">
          <ac:chgData name="Rossi, Ann (DHHS)" userId="cba393af-9bb1-454e-ab6e-035529c15603" providerId="ADAL" clId="{681B3085-2710-4081-AF5C-55EC9D0B0831}" dt="2023-07-13T00:15:04.994" v="852" actId="26606"/>
          <ac:spMkLst>
            <pc:docMk/>
            <pc:sldMk cId="0" sldId="262"/>
            <ac:spMk id="10276" creationId="{CFB1CB5B-67A5-45DB-B8E1-7A09A642E3E4}"/>
          </ac:spMkLst>
        </pc:spChg>
      </pc:sldChg>
      <pc:sldChg chg="addSp delSp modSp add del mod ord setBg">
        <pc:chgData name="Rossi, Ann (DHHS)" userId="cba393af-9bb1-454e-ab6e-035529c15603" providerId="ADAL" clId="{681B3085-2710-4081-AF5C-55EC9D0B0831}" dt="2023-07-13T00:16:33.033" v="966" actId="20578"/>
        <pc:sldMkLst>
          <pc:docMk/>
          <pc:sldMk cId="0" sldId="302"/>
        </pc:sldMkLst>
        <pc:spChg chg="mod">
          <ac:chgData name="Rossi, Ann (DHHS)" userId="cba393af-9bb1-454e-ab6e-035529c15603" providerId="ADAL" clId="{681B3085-2710-4081-AF5C-55EC9D0B0831}" dt="2023-07-12T23:44:40.199" v="600" actId="20577"/>
          <ac:spMkLst>
            <pc:docMk/>
            <pc:sldMk cId="0" sldId="302"/>
            <ac:spMk id="11266" creationId="{0B4211BF-38C8-1284-81D5-0D60DC54E849}"/>
          </ac:spMkLst>
        </pc:spChg>
        <pc:spChg chg="mod">
          <ac:chgData name="Rossi, Ann (DHHS)" userId="cba393af-9bb1-454e-ab6e-035529c15603" providerId="ADAL" clId="{681B3085-2710-4081-AF5C-55EC9D0B0831}" dt="2023-07-13T00:12:45.030" v="700" actId="27636"/>
          <ac:spMkLst>
            <pc:docMk/>
            <pc:sldMk cId="0" sldId="302"/>
            <ac:spMk id="11267" creationId="{CF3BEDC0-CA5E-6C15-2729-E2D4FA762F0A}"/>
          </ac:spMkLst>
        </pc:spChg>
        <pc:spChg chg="add del">
          <ac:chgData name="Rossi, Ann (DHHS)" userId="cba393af-9bb1-454e-ab6e-035529c15603" providerId="ADAL" clId="{681B3085-2710-4081-AF5C-55EC9D0B0831}" dt="2023-07-12T22:57:28.729" v="572" actId="26606"/>
          <ac:spMkLst>
            <pc:docMk/>
            <pc:sldMk cId="0" sldId="302"/>
            <ac:spMk id="11272" creationId="{F04BED5A-E98E-4DA0-BAA5-4F6AB2492D6C}"/>
          </ac:spMkLst>
        </pc:spChg>
        <pc:spChg chg="add del">
          <ac:chgData name="Rossi, Ann (DHHS)" userId="cba393af-9bb1-454e-ab6e-035529c15603" providerId="ADAL" clId="{681B3085-2710-4081-AF5C-55EC9D0B0831}" dt="2023-07-12T22:57:28.729" v="572" actId="26606"/>
          <ac:spMkLst>
            <pc:docMk/>
            <pc:sldMk cId="0" sldId="302"/>
            <ac:spMk id="11274" creationId="{EB64B94A-E40E-48CE-BD7B-C1A30AE572FB}"/>
          </ac:spMkLst>
        </pc:spChg>
        <pc:spChg chg="add del">
          <ac:chgData name="Rossi, Ann (DHHS)" userId="cba393af-9bb1-454e-ab6e-035529c15603" providerId="ADAL" clId="{681B3085-2710-4081-AF5C-55EC9D0B0831}" dt="2023-07-12T22:57:28.729" v="572" actId="26606"/>
          <ac:spMkLst>
            <pc:docMk/>
            <pc:sldMk cId="0" sldId="302"/>
            <ac:spMk id="11278" creationId="{D1B26337-5AA4-470D-9687-5907CB53BAE9}"/>
          </ac:spMkLst>
        </pc:spChg>
        <pc:spChg chg="add">
          <ac:chgData name="Rossi, Ann (DHHS)" userId="cba393af-9bb1-454e-ab6e-035529c15603" providerId="ADAL" clId="{681B3085-2710-4081-AF5C-55EC9D0B0831}" dt="2023-07-12T22:57:28.751" v="573" actId="26606"/>
          <ac:spMkLst>
            <pc:docMk/>
            <pc:sldMk cId="0" sldId="302"/>
            <ac:spMk id="11280" creationId="{52DA11B6-B538-4624-9628-98B823D761D5}"/>
          </ac:spMkLst>
        </pc:spChg>
        <pc:spChg chg="add">
          <ac:chgData name="Rossi, Ann (DHHS)" userId="cba393af-9bb1-454e-ab6e-035529c15603" providerId="ADAL" clId="{681B3085-2710-4081-AF5C-55EC9D0B0831}" dt="2023-07-12T22:57:28.751" v="573" actId="26606"/>
          <ac:spMkLst>
            <pc:docMk/>
            <pc:sldMk cId="0" sldId="302"/>
            <ac:spMk id="11281" creationId="{065FAA58-0EDC-412F-A5F8-01968BE6052E}"/>
          </ac:spMkLst>
        </pc:spChg>
        <pc:spChg chg="add">
          <ac:chgData name="Rossi, Ann (DHHS)" userId="cba393af-9bb1-454e-ab6e-035529c15603" providerId="ADAL" clId="{681B3085-2710-4081-AF5C-55EC9D0B0831}" dt="2023-07-12T22:57:28.751" v="573" actId="26606"/>
          <ac:spMkLst>
            <pc:docMk/>
            <pc:sldMk cId="0" sldId="302"/>
            <ac:spMk id="11282" creationId="{CFB1CB5B-67A5-45DB-B8E1-7A09A642E3E4}"/>
          </ac:spMkLst>
        </pc:spChg>
        <pc:spChg chg="add">
          <ac:chgData name="Rossi, Ann (DHHS)" userId="cba393af-9bb1-454e-ab6e-035529c15603" providerId="ADAL" clId="{681B3085-2710-4081-AF5C-55EC9D0B0831}" dt="2023-07-12T22:57:28.751" v="573" actId="26606"/>
          <ac:spMkLst>
            <pc:docMk/>
            <pc:sldMk cId="0" sldId="302"/>
            <ac:spMk id="11283" creationId="{C8089CB0-2F03-4E3C-ADBB-570A3BE78F86}"/>
          </ac:spMkLst>
        </pc:spChg>
        <pc:spChg chg="add">
          <ac:chgData name="Rossi, Ann (DHHS)" userId="cba393af-9bb1-454e-ab6e-035529c15603" providerId="ADAL" clId="{681B3085-2710-4081-AF5C-55EC9D0B0831}" dt="2023-07-12T22:57:28.751" v="573" actId="26606"/>
          <ac:spMkLst>
            <pc:docMk/>
            <pc:sldMk cId="0" sldId="302"/>
            <ac:spMk id="11284" creationId="{0DBA80B1-3B69-49C0-8AC9-716ABA57F577}"/>
          </ac:spMkLst>
        </pc:spChg>
        <pc:spChg chg="add">
          <ac:chgData name="Rossi, Ann (DHHS)" userId="cba393af-9bb1-454e-ab6e-035529c15603" providerId="ADAL" clId="{681B3085-2710-4081-AF5C-55EC9D0B0831}" dt="2023-07-12T22:57:28.751" v="573" actId="26606"/>
          <ac:spMkLst>
            <pc:docMk/>
            <pc:sldMk cId="0" sldId="302"/>
            <ac:spMk id="11285" creationId="{047E1103-B264-49BE-BC2A-F4E40BD33B41}"/>
          </ac:spMkLst>
        </pc:spChg>
        <pc:cxnChg chg="add del">
          <ac:chgData name="Rossi, Ann (DHHS)" userId="cba393af-9bb1-454e-ab6e-035529c15603" providerId="ADAL" clId="{681B3085-2710-4081-AF5C-55EC9D0B0831}" dt="2023-07-12T22:57:28.729" v="572" actId="26606"/>
          <ac:cxnSpMkLst>
            <pc:docMk/>
            <pc:sldMk cId="0" sldId="302"/>
            <ac:cxnSpMk id="11276" creationId="{49EC5CA6-6479-49D5-B4B5-5643D26B83CD}"/>
          </ac:cxnSpMkLst>
        </pc:cxnChg>
      </pc:sldChg>
      <pc:sldChg chg="add del">
        <pc:chgData name="Rossi, Ann (DHHS)" userId="cba393af-9bb1-454e-ab6e-035529c15603" providerId="ADAL" clId="{681B3085-2710-4081-AF5C-55EC9D0B0831}" dt="2023-07-12T23:44:08.205" v="583" actId="47"/>
        <pc:sldMkLst>
          <pc:docMk/>
          <pc:sldMk cId="1926471114" sldId="386"/>
        </pc:sldMkLst>
      </pc:sldChg>
      <pc:sldChg chg="del">
        <pc:chgData name="Rossi, Ann (DHHS)" userId="cba393af-9bb1-454e-ab6e-035529c15603" providerId="ADAL" clId="{681B3085-2710-4081-AF5C-55EC9D0B0831}" dt="2023-07-12T23:44:13.984" v="585" actId="47"/>
        <pc:sldMkLst>
          <pc:docMk/>
          <pc:sldMk cId="54313189" sldId="390"/>
        </pc:sldMkLst>
      </pc:sldChg>
      <pc:sldChg chg="del">
        <pc:chgData name="Rossi, Ann (DHHS)" userId="cba393af-9bb1-454e-ab6e-035529c15603" providerId="ADAL" clId="{681B3085-2710-4081-AF5C-55EC9D0B0831}" dt="2023-07-12T23:44:13.113" v="584" actId="47"/>
        <pc:sldMkLst>
          <pc:docMk/>
          <pc:sldMk cId="1072235269" sldId="393"/>
        </pc:sldMkLst>
      </pc:sldChg>
      <pc:sldChg chg="modSp mod">
        <pc:chgData name="Rossi, Ann (DHHS)" userId="cba393af-9bb1-454e-ab6e-035529c15603" providerId="ADAL" clId="{681B3085-2710-4081-AF5C-55EC9D0B0831}" dt="2023-07-12T23:02:35.004" v="577" actId="122"/>
        <pc:sldMkLst>
          <pc:docMk/>
          <pc:sldMk cId="1785856306" sldId="394"/>
        </pc:sldMkLst>
        <pc:spChg chg="mod">
          <ac:chgData name="Rossi, Ann (DHHS)" userId="cba393af-9bb1-454e-ab6e-035529c15603" providerId="ADAL" clId="{681B3085-2710-4081-AF5C-55EC9D0B0831}" dt="2023-07-12T23:02:35.004" v="577" actId="122"/>
          <ac:spMkLst>
            <pc:docMk/>
            <pc:sldMk cId="1785856306" sldId="394"/>
            <ac:spMk id="2" creationId="{DAE50F02-326D-6145-5EDB-1AE74D83579B}"/>
          </ac:spMkLst>
        </pc:spChg>
      </pc:sldChg>
      <pc:sldChg chg="modSp mod">
        <pc:chgData name="Rossi, Ann (DHHS)" userId="cba393af-9bb1-454e-ab6e-035529c15603" providerId="ADAL" clId="{681B3085-2710-4081-AF5C-55EC9D0B0831}" dt="2023-07-13T00:16:26.909" v="963" actId="20577"/>
        <pc:sldMkLst>
          <pc:docMk/>
          <pc:sldMk cId="1580122092" sldId="397"/>
        </pc:sldMkLst>
        <pc:spChg chg="mod">
          <ac:chgData name="Rossi, Ann (DHHS)" userId="cba393af-9bb1-454e-ab6e-035529c15603" providerId="ADAL" clId="{681B3085-2710-4081-AF5C-55EC9D0B0831}" dt="2023-07-13T00:16:26.909" v="963" actId="20577"/>
          <ac:spMkLst>
            <pc:docMk/>
            <pc:sldMk cId="1580122092" sldId="397"/>
            <ac:spMk id="3" creationId="{240173F4-A50E-6DE4-2A23-32A433E20D68}"/>
          </ac:spMkLst>
        </pc:spChg>
      </pc:sldChg>
      <pc:sldChg chg="addSp modSp new mod setBg">
        <pc:chgData name="Rossi, Ann (DHHS)" userId="cba393af-9bb1-454e-ab6e-035529c15603" providerId="ADAL" clId="{681B3085-2710-4081-AF5C-55EC9D0B0831}" dt="2023-07-13T00:16:18.218" v="955" actId="20577"/>
        <pc:sldMkLst>
          <pc:docMk/>
          <pc:sldMk cId="949439890" sldId="404"/>
        </pc:sldMkLst>
        <pc:spChg chg="mod">
          <ac:chgData name="Rossi, Ann (DHHS)" userId="cba393af-9bb1-454e-ab6e-035529c15603" providerId="ADAL" clId="{681B3085-2710-4081-AF5C-55EC9D0B0831}" dt="2023-07-13T00:02:31.871" v="640" actId="113"/>
          <ac:spMkLst>
            <pc:docMk/>
            <pc:sldMk cId="949439890" sldId="404"/>
            <ac:spMk id="2" creationId="{867F0CEC-31DE-7391-C5EF-18318EAAD447}"/>
          </ac:spMkLst>
        </pc:spChg>
        <pc:spChg chg="mod">
          <ac:chgData name="Rossi, Ann (DHHS)" userId="cba393af-9bb1-454e-ab6e-035529c15603" providerId="ADAL" clId="{681B3085-2710-4081-AF5C-55EC9D0B0831}" dt="2023-07-13T00:16:18.218" v="955" actId="20577"/>
          <ac:spMkLst>
            <pc:docMk/>
            <pc:sldMk cId="949439890" sldId="404"/>
            <ac:spMk id="3" creationId="{22443D80-8CA8-F9AA-8D85-D31ACA832AE9}"/>
          </ac:spMkLst>
        </pc:spChg>
        <pc:spChg chg="add">
          <ac:chgData name="Rossi, Ann (DHHS)" userId="cba393af-9bb1-454e-ab6e-035529c15603" providerId="ADAL" clId="{681B3085-2710-4081-AF5C-55EC9D0B0831}" dt="2023-07-12T22:57:20.193" v="570" actId="26606"/>
          <ac:spMkLst>
            <pc:docMk/>
            <pc:sldMk cId="949439890" sldId="404"/>
            <ac:spMk id="8" creationId="{F04BED5A-E98E-4DA0-BAA5-4F6AB2492D6C}"/>
          </ac:spMkLst>
        </pc:spChg>
        <pc:spChg chg="add">
          <ac:chgData name="Rossi, Ann (DHHS)" userId="cba393af-9bb1-454e-ab6e-035529c15603" providerId="ADAL" clId="{681B3085-2710-4081-AF5C-55EC9D0B0831}" dt="2023-07-12T22:57:20.193" v="570" actId="26606"/>
          <ac:spMkLst>
            <pc:docMk/>
            <pc:sldMk cId="949439890" sldId="404"/>
            <ac:spMk id="10" creationId="{EB64B94A-E40E-48CE-BD7B-C1A30AE572FB}"/>
          </ac:spMkLst>
        </pc:spChg>
        <pc:spChg chg="add">
          <ac:chgData name="Rossi, Ann (DHHS)" userId="cba393af-9bb1-454e-ab6e-035529c15603" providerId="ADAL" clId="{681B3085-2710-4081-AF5C-55EC9D0B0831}" dt="2023-07-12T22:57:20.193" v="570" actId="26606"/>
          <ac:spMkLst>
            <pc:docMk/>
            <pc:sldMk cId="949439890" sldId="404"/>
            <ac:spMk id="14" creationId="{D1B26337-5AA4-470D-9687-5907CB53BAE9}"/>
          </ac:spMkLst>
        </pc:spChg>
        <pc:cxnChg chg="add">
          <ac:chgData name="Rossi, Ann (DHHS)" userId="cba393af-9bb1-454e-ab6e-035529c15603" providerId="ADAL" clId="{681B3085-2710-4081-AF5C-55EC9D0B0831}" dt="2023-07-12T22:57:20.193" v="570" actId="26606"/>
          <ac:cxnSpMkLst>
            <pc:docMk/>
            <pc:sldMk cId="949439890" sldId="404"/>
            <ac:cxnSpMk id="12" creationId="{49EC5CA6-6479-49D5-B4B5-5643D26B83CD}"/>
          </ac:cxnSpMkLst>
        </pc:cxnChg>
      </pc:sldChg>
      <pc:sldChg chg="addSp delSp modSp new del mod setBg setClrOvrMap">
        <pc:chgData name="Rossi, Ann (DHHS)" userId="cba393af-9bb1-454e-ab6e-035529c15603" providerId="ADAL" clId="{681B3085-2710-4081-AF5C-55EC9D0B0831}" dt="2023-07-13T01:34:19.221" v="976" actId="2696"/>
        <pc:sldMkLst>
          <pc:docMk/>
          <pc:sldMk cId="24452937" sldId="405"/>
        </pc:sldMkLst>
        <pc:spChg chg="mod">
          <ac:chgData name="Rossi, Ann (DHHS)" userId="cba393af-9bb1-454e-ab6e-035529c15603" providerId="ADAL" clId="{681B3085-2710-4081-AF5C-55EC9D0B0831}" dt="2023-07-13T01:31:36.945" v="974" actId="26606"/>
          <ac:spMkLst>
            <pc:docMk/>
            <pc:sldMk cId="24452937" sldId="405"/>
            <ac:spMk id="2" creationId="{ADDFE95B-A4EA-2921-E9BD-0E86F53F4733}"/>
          </ac:spMkLst>
        </pc:spChg>
        <pc:spChg chg="del mod">
          <ac:chgData name="Rossi, Ann (DHHS)" userId="cba393af-9bb1-454e-ab6e-035529c15603" providerId="ADAL" clId="{681B3085-2710-4081-AF5C-55EC9D0B0831}" dt="2023-07-13T01:30:56.562" v="972" actId="26606"/>
          <ac:spMkLst>
            <pc:docMk/>
            <pc:sldMk cId="24452937" sldId="405"/>
            <ac:spMk id="3" creationId="{EDB207E1-86D7-8851-8163-996FA221A410}"/>
          </ac:spMkLst>
        </pc:spChg>
        <pc:spChg chg="add del">
          <ac:chgData name="Rossi, Ann (DHHS)" userId="cba393af-9bb1-454e-ab6e-035529c15603" providerId="ADAL" clId="{681B3085-2710-4081-AF5C-55EC9D0B0831}" dt="2023-07-13T01:30:54.457" v="969" actId="26606"/>
          <ac:spMkLst>
            <pc:docMk/>
            <pc:sldMk cId="24452937" sldId="405"/>
            <ac:spMk id="8" creationId="{70120F84-A866-4D9F-8B1C-9120A013D654}"/>
          </ac:spMkLst>
        </pc:spChg>
        <pc:spChg chg="add del">
          <ac:chgData name="Rossi, Ann (DHHS)" userId="cba393af-9bb1-454e-ab6e-035529c15603" providerId="ADAL" clId="{681B3085-2710-4081-AF5C-55EC9D0B0831}" dt="2023-07-13T01:31:36.977" v="975" actId="26606"/>
          <ac:spMkLst>
            <pc:docMk/>
            <pc:sldMk cId="24452937" sldId="405"/>
            <ac:spMk id="9" creationId="{0EB72A9B-FD82-4F09-BF1E-D39311D3A0E3}"/>
          </ac:spMkLst>
        </pc:spChg>
        <pc:spChg chg="add del">
          <ac:chgData name="Rossi, Ann (DHHS)" userId="cba393af-9bb1-454e-ab6e-035529c15603" providerId="ADAL" clId="{681B3085-2710-4081-AF5C-55EC9D0B0831}" dt="2023-07-13T01:30:54.457" v="969" actId="26606"/>
          <ac:spMkLst>
            <pc:docMk/>
            <pc:sldMk cId="24452937" sldId="405"/>
            <ac:spMk id="10" creationId="{252FEFEF-6AC0-46B6-AC09-11FC56196FA4}"/>
          </ac:spMkLst>
        </pc:spChg>
        <pc:spChg chg="add del">
          <ac:chgData name="Rossi, Ann (DHHS)" userId="cba393af-9bb1-454e-ab6e-035529c15603" providerId="ADAL" clId="{681B3085-2710-4081-AF5C-55EC9D0B0831}" dt="2023-07-13T01:31:36.977" v="975" actId="26606"/>
          <ac:spMkLst>
            <pc:docMk/>
            <pc:sldMk cId="24452937" sldId="405"/>
            <ac:spMk id="11" creationId="{DD39B371-6E4E-4070-AB4E-4D788405A5A6}"/>
          </ac:spMkLst>
        </pc:spChg>
        <pc:spChg chg="add del">
          <ac:chgData name="Rossi, Ann (DHHS)" userId="cba393af-9bb1-454e-ab6e-035529c15603" providerId="ADAL" clId="{681B3085-2710-4081-AF5C-55EC9D0B0831}" dt="2023-07-13T01:30:56.507" v="971" actId="26606"/>
          <ac:spMkLst>
            <pc:docMk/>
            <pc:sldMk cId="24452937" sldId="405"/>
            <ac:spMk id="12" creationId="{1B19C35E-4E30-4F1D-9FC2-F2FA6191E453}"/>
          </ac:spMkLst>
        </pc:spChg>
        <pc:spChg chg="add del">
          <ac:chgData name="Rossi, Ann (DHHS)" userId="cba393af-9bb1-454e-ab6e-035529c15603" providerId="ADAL" clId="{681B3085-2710-4081-AF5C-55EC9D0B0831}" dt="2023-07-13T01:30:56.507" v="971" actId="26606"/>
          <ac:spMkLst>
            <pc:docMk/>
            <pc:sldMk cId="24452937" sldId="405"/>
            <ac:spMk id="13" creationId="{ED15573D-0E45-4691-B525-471152EC18CD}"/>
          </ac:spMkLst>
        </pc:spChg>
        <pc:spChg chg="add del">
          <ac:chgData name="Rossi, Ann (DHHS)" userId="cba393af-9bb1-454e-ab6e-035529c15603" providerId="ADAL" clId="{681B3085-2710-4081-AF5C-55EC9D0B0831}" dt="2023-07-13T01:30:56.507" v="971" actId="26606"/>
          <ac:spMkLst>
            <pc:docMk/>
            <pc:sldMk cId="24452937" sldId="405"/>
            <ac:spMk id="14" creationId="{9E448559-19A4-4252-8C27-54C1DA906F8A}"/>
          </ac:spMkLst>
        </pc:spChg>
        <pc:spChg chg="add del">
          <ac:chgData name="Rossi, Ann (DHHS)" userId="cba393af-9bb1-454e-ab6e-035529c15603" providerId="ADAL" clId="{681B3085-2710-4081-AF5C-55EC9D0B0831}" dt="2023-07-13T01:31:36.977" v="975" actId="26606"/>
          <ac:spMkLst>
            <pc:docMk/>
            <pc:sldMk cId="24452937" sldId="405"/>
            <ac:spMk id="16" creationId="{B937DAED-8BFE-4563-BB45-B5E554D70A84}"/>
          </ac:spMkLst>
        </pc:spChg>
        <pc:spChg chg="add del">
          <ac:chgData name="Rossi, Ann (DHHS)" userId="cba393af-9bb1-454e-ab6e-035529c15603" providerId="ADAL" clId="{681B3085-2710-4081-AF5C-55EC9D0B0831}" dt="2023-07-13T01:31:36.945" v="974" actId="26606"/>
          <ac:spMkLst>
            <pc:docMk/>
            <pc:sldMk cId="24452937" sldId="405"/>
            <ac:spMk id="21" creationId="{A2AD6B69-E0A0-476D-9EE1-6B69F04C59F8}"/>
          </ac:spMkLst>
        </pc:spChg>
        <pc:spChg chg="add del">
          <ac:chgData name="Rossi, Ann (DHHS)" userId="cba393af-9bb1-454e-ab6e-035529c15603" providerId="ADAL" clId="{681B3085-2710-4081-AF5C-55EC9D0B0831}" dt="2023-07-13T01:31:36.945" v="974" actId="26606"/>
          <ac:spMkLst>
            <pc:docMk/>
            <pc:sldMk cId="24452937" sldId="405"/>
            <ac:spMk id="23" creationId="{16BE10A1-AD5F-4AB3-8A94-41D62B494ADB}"/>
          </ac:spMkLst>
        </pc:spChg>
        <pc:spChg chg="add del">
          <ac:chgData name="Rossi, Ann (DHHS)" userId="cba393af-9bb1-454e-ab6e-035529c15603" providerId="ADAL" clId="{681B3085-2710-4081-AF5C-55EC9D0B0831}" dt="2023-07-13T01:31:36.945" v="974" actId="26606"/>
          <ac:spMkLst>
            <pc:docMk/>
            <pc:sldMk cId="24452937" sldId="405"/>
            <ac:spMk id="25" creationId="{5684BFFE-6A90-4311-ACD5-B34177D46462}"/>
          </ac:spMkLst>
        </pc:spChg>
        <pc:spChg chg="add">
          <ac:chgData name="Rossi, Ann (DHHS)" userId="cba393af-9bb1-454e-ab6e-035529c15603" providerId="ADAL" clId="{681B3085-2710-4081-AF5C-55EC9D0B0831}" dt="2023-07-13T01:31:36.977" v="975" actId="26606"/>
          <ac:spMkLst>
            <pc:docMk/>
            <pc:sldMk cId="24452937" sldId="405"/>
            <ac:spMk id="27" creationId="{0EB72A9B-FD82-4F09-BF1E-D39311D3A0E3}"/>
          </ac:spMkLst>
        </pc:spChg>
        <pc:spChg chg="add">
          <ac:chgData name="Rossi, Ann (DHHS)" userId="cba393af-9bb1-454e-ab6e-035529c15603" providerId="ADAL" clId="{681B3085-2710-4081-AF5C-55EC9D0B0831}" dt="2023-07-13T01:31:36.977" v="975" actId="26606"/>
          <ac:spMkLst>
            <pc:docMk/>
            <pc:sldMk cId="24452937" sldId="405"/>
            <ac:spMk id="28" creationId="{DD39B371-6E4E-4070-AB4E-4D788405A5A6}"/>
          </ac:spMkLst>
        </pc:spChg>
        <pc:spChg chg="add">
          <ac:chgData name="Rossi, Ann (DHHS)" userId="cba393af-9bb1-454e-ab6e-035529c15603" providerId="ADAL" clId="{681B3085-2710-4081-AF5C-55EC9D0B0831}" dt="2023-07-13T01:31:36.977" v="975" actId="26606"/>
          <ac:spMkLst>
            <pc:docMk/>
            <pc:sldMk cId="24452937" sldId="405"/>
            <ac:spMk id="29" creationId="{B937DAED-8BFE-4563-BB45-B5E554D70A84}"/>
          </ac:spMkLst>
        </pc:spChg>
        <pc:graphicFrameChg chg="add mod modGraphic">
          <ac:chgData name="Rossi, Ann (DHHS)" userId="cba393af-9bb1-454e-ab6e-035529c15603" providerId="ADAL" clId="{681B3085-2710-4081-AF5C-55EC9D0B0831}" dt="2023-07-13T01:31:36.977" v="975" actId="26606"/>
          <ac:graphicFrameMkLst>
            <pc:docMk/>
            <pc:sldMk cId="24452937" sldId="405"/>
            <ac:graphicFrameMk id="5" creationId="{79331069-C4D9-CD2F-D141-8485E15458AE}"/>
          </ac:graphicFrameMkLst>
        </pc:graphicFrameChg>
      </pc:sldChg>
      <pc:sldChg chg="new del">
        <pc:chgData name="Rossi, Ann (DHHS)" userId="cba393af-9bb1-454e-ab6e-035529c15603" providerId="ADAL" clId="{681B3085-2710-4081-AF5C-55EC9D0B0831}" dt="2023-07-12T22:54:20.519" v="568" actId="47"/>
        <pc:sldMkLst>
          <pc:docMk/>
          <pc:sldMk cId="2536615798" sldId="405"/>
        </pc:sldMkLst>
      </pc:sldChg>
      <pc:sldChg chg="new del">
        <pc:chgData name="Rossi, Ann (DHHS)" userId="cba393af-9bb1-454e-ab6e-035529c15603" providerId="ADAL" clId="{681B3085-2710-4081-AF5C-55EC9D0B0831}" dt="2023-07-12T22:54:16.052" v="567" actId="47"/>
        <pc:sldMkLst>
          <pc:docMk/>
          <pc:sldMk cId="3713544451" sldId="4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9BB63-C0B0-4887-8423-8B01A502B9A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36BACA9-1E6F-4A29-AEBA-0206CCBFF379}">
      <dgm:prSet/>
      <dgm:spPr/>
      <dgm:t>
        <a:bodyPr/>
        <a:lstStyle/>
        <a:p>
          <a:r>
            <a:rPr lang="en-US" b="1" dirty="0"/>
            <a:t>Housing</a:t>
          </a:r>
          <a:endParaRPr lang="en-US" dirty="0"/>
        </a:p>
      </dgm:t>
    </dgm:pt>
    <dgm:pt modelId="{36A359DF-4C71-4023-A947-4A331E38F359}" type="parTrans" cxnId="{7AF010C5-6CBD-4E3C-A5D5-6BAAB92578BF}">
      <dgm:prSet/>
      <dgm:spPr/>
      <dgm:t>
        <a:bodyPr/>
        <a:lstStyle/>
        <a:p>
          <a:endParaRPr lang="en-US"/>
        </a:p>
      </dgm:t>
    </dgm:pt>
    <dgm:pt modelId="{8753CAB5-EF17-4814-B5C5-41CAED508012}" type="sibTrans" cxnId="{7AF010C5-6CBD-4E3C-A5D5-6BAAB92578BF}">
      <dgm:prSet/>
      <dgm:spPr/>
      <dgm:t>
        <a:bodyPr/>
        <a:lstStyle/>
        <a:p>
          <a:endParaRPr lang="en-US"/>
        </a:p>
      </dgm:t>
    </dgm:pt>
    <dgm:pt modelId="{456936B7-5805-4005-9DC7-89246556F102}">
      <dgm:prSet/>
      <dgm:spPr/>
      <dgm:t>
        <a:bodyPr/>
        <a:lstStyle/>
        <a:p>
          <a:pPr>
            <a:lnSpc>
              <a:spcPct val="100000"/>
            </a:lnSpc>
          </a:pPr>
          <a:r>
            <a:rPr lang="en-US" dirty="0"/>
            <a:t>Lifetime Limit of $1,500 for first month’s rent/security for youth age 18 and older </a:t>
          </a:r>
          <a:r>
            <a:rPr lang="en-US" i="1" dirty="0"/>
            <a:t>who reached age 18 while in foster care</a:t>
          </a:r>
          <a:endParaRPr lang="en-US" dirty="0"/>
        </a:p>
      </dgm:t>
    </dgm:pt>
    <dgm:pt modelId="{5A43DE6A-0251-46D8-A414-E90C8C6E5C28}" type="parTrans" cxnId="{ACA25D32-0017-46F2-BE95-980028D04012}">
      <dgm:prSet/>
      <dgm:spPr/>
      <dgm:t>
        <a:bodyPr/>
        <a:lstStyle/>
        <a:p>
          <a:endParaRPr lang="en-US"/>
        </a:p>
      </dgm:t>
    </dgm:pt>
    <dgm:pt modelId="{D92D7120-22B4-4C0E-9D09-A5DE7503A0F4}" type="sibTrans" cxnId="{ACA25D32-0017-46F2-BE95-980028D04012}">
      <dgm:prSet/>
      <dgm:spPr/>
      <dgm:t>
        <a:bodyPr/>
        <a:lstStyle/>
        <a:p>
          <a:endParaRPr lang="en-US"/>
        </a:p>
      </dgm:t>
    </dgm:pt>
    <dgm:pt modelId="{FCCDF8E4-C03A-4D01-A54F-BD4E4A561DF3}">
      <dgm:prSet/>
      <dgm:spPr/>
      <dgm:t>
        <a:bodyPr/>
        <a:lstStyle/>
        <a:p>
          <a:r>
            <a:rPr lang="en-US" b="1" dirty="0"/>
            <a:t>Start-Up Goods</a:t>
          </a:r>
          <a:endParaRPr lang="en-US" dirty="0"/>
        </a:p>
      </dgm:t>
    </dgm:pt>
    <dgm:pt modelId="{E6A9F13E-8DDC-46E0-B36F-B2C5D94FBCDA}" type="parTrans" cxnId="{3BA77ADA-FD01-4145-AE08-F0D1E1D1AACE}">
      <dgm:prSet/>
      <dgm:spPr/>
      <dgm:t>
        <a:bodyPr/>
        <a:lstStyle/>
        <a:p>
          <a:endParaRPr lang="en-US"/>
        </a:p>
      </dgm:t>
    </dgm:pt>
    <dgm:pt modelId="{C7049E3E-CE66-4676-8CE2-BCC73E1FC6C3}" type="sibTrans" cxnId="{3BA77ADA-FD01-4145-AE08-F0D1E1D1AACE}">
      <dgm:prSet/>
      <dgm:spPr/>
      <dgm:t>
        <a:bodyPr/>
        <a:lstStyle/>
        <a:p>
          <a:endParaRPr lang="en-US"/>
        </a:p>
      </dgm:t>
    </dgm:pt>
    <dgm:pt modelId="{AA325AE1-C215-42BB-8B54-B64B901BF5D4}">
      <dgm:prSet/>
      <dgm:spPr/>
      <dgm:t>
        <a:bodyPr/>
        <a:lstStyle/>
        <a:p>
          <a:pPr>
            <a:lnSpc>
              <a:spcPct val="100000"/>
            </a:lnSpc>
          </a:pPr>
          <a:r>
            <a:rPr lang="en-US" dirty="0"/>
            <a:t>Lifetime Limit of $1,000 for start up goods for youth 18 and older </a:t>
          </a:r>
          <a:r>
            <a:rPr lang="en-US" i="1" dirty="0"/>
            <a:t>who reached age 18 while in foster care</a:t>
          </a:r>
          <a:endParaRPr lang="en-US" dirty="0"/>
        </a:p>
      </dgm:t>
    </dgm:pt>
    <dgm:pt modelId="{153B6169-56F8-4733-8C85-3D31184862C0}" type="parTrans" cxnId="{AA47AB2B-30A8-4FBE-978E-0DD16953FEA8}">
      <dgm:prSet/>
      <dgm:spPr/>
      <dgm:t>
        <a:bodyPr/>
        <a:lstStyle/>
        <a:p>
          <a:endParaRPr lang="en-US"/>
        </a:p>
      </dgm:t>
    </dgm:pt>
    <dgm:pt modelId="{D79C6577-3470-468D-9889-C4DBFA54AACC}" type="sibTrans" cxnId="{AA47AB2B-30A8-4FBE-978E-0DD16953FEA8}">
      <dgm:prSet/>
      <dgm:spPr/>
      <dgm:t>
        <a:bodyPr/>
        <a:lstStyle/>
        <a:p>
          <a:endParaRPr lang="en-US"/>
        </a:p>
      </dgm:t>
    </dgm:pt>
    <dgm:pt modelId="{BDF7C165-914B-4DA7-A24A-E81CF7281FAC}">
      <dgm:prSet/>
      <dgm:spPr/>
      <dgm:t>
        <a:bodyPr/>
        <a:lstStyle/>
        <a:p>
          <a:pPr>
            <a:lnSpc>
              <a:spcPct val="100000"/>
            </a:lnSpc>
          </a:pPr>
          <a:r>
            <a:rPr lang="en-US" dirty="0"/>
            <a:t>Lifetime limit $500 for baby related items for youth age 18 and older </a:t>
          </a:r>
          <a:r>
            <a:rPr lang="en-US" i="1" dirty="0"/>
            <a:t>who reached age 18 while in foster care</a:t>
          </a:r>
          <a:endParaRPr lang="en-US" dirty="0"/>
        </a:p>
      </dgm:t>
    </dgm:pt>
    <dgm:pt modelId="{63DCF65D-1BDD-4653-AC5B-B0FBC7018FF3}" type="parTrans" cxnId="{A0EFA2AA-5922-42D0-9848-1E8B0B416BCD}">
      <dgm:prSet/>
      <dgm:spPr/>
      <dgm:t>
        <a:bodyPr/>
        <a:lstStyle/>
        <a:p>
          <a:endParaRPr lang="en-US"/>
        </a:p>
      </dgm:t>
    </dgm:pt>
    <dgm:pt modelId="{6C8FA2CB-44E8-4787-8E03-5050BD69E443}" type="sibTrans" cxnId="{A0EFA2AA-5922-42D0-9848-1E8B0B416BCD}">
      <dgm:prSet/>
      <dgm:spPr/>
      <dgm:t>
        <a:bodyPr/>
        <a:lstStyle/>
        <a:p>
          <a:endParaRPr lang="en-US"/>
        </a:p>
      </dgm:t>
    </dgm:pt>
    <dgm:pt modelId="{D0B5F570-2756-4B8C-BB22-5357DA3D0297}">
      <dgm:prSet/>
      <dgm:spPr/>
      <dgm:t>
        <a:bodyPr/>
        <a:lstStyle/>
        <a:p>
          <a:r>
            <a:rPr lang="en-US" b="1" dirty="0"/>
            <a:t>Transportation</a:t>
          </a:r>
          <a:endParaRPr lang="en-US" dirty="0"/>
        </a:p>
      </dgm:t>
    </dgm:pt>
    <dgm:pt modelId="{DF381FD8-5BE3-4660-A19F-06BC881B576D}" type="parTrans" cxnId="{BC6E95DA-EDCB-4D20-AA9A-7E3170638B7D}">
      <dgm:prSet/>
      <dgm:spPr/>
      <dgm:t>
        <a:bodyPr/>
        <a:lstStyle/>
        <a:p>
          <a:endParaRPr lang="en-US"/>
        </a:p>
      </dgm:t>
    </dgm:pt>
    <dgm:pt modelId="{75F5A291-87E6-4F1A-A8A3-B10EF8F7BE84}" type="sibTrans" cxnId="{BC6E95DA-EDCB-4D20-AA9A-7E3170638B7D}">
      <dgm:prSet/>
      <dgm:spPr/>
      <dgm:t>
        <a:bodyPr/>
        <a:lstStyle/>
        <a:p>
          <a:endParaRPr lang="en-US"/>
        </a:p>
      </dgm:t>
    </dgm:pt>
    <dgm:pt modelId="{2E2466FB-D75D-4B78-AF0F-0EBC05A23254}">
      <dgm:prSet/>
      <dgm:spPr/>
      <dgm:t>
        <a:bodyPr/>
        <a:lstStyle/>
        <a:p>
          <a:pPr>
            <a:lnSpc>
              <a:spcPct val="100000"/>
            </a:lnSpc>
          </a:pPr>
          <a:r>
            <a:rPr lang="en-US" dirty="0"/>
            <a:t>For education and/or employment goals</a:t>
          </a:r>
        </a:p>
      </dgm:t>
    </dgm:pt>
    <dgm:pt modelId="{F78C84E9-C09F-4BCA-8280-4113F26F3E60}" type="parTrans" cxnId="{DC140A9E-96A8-4D5F-B493-B5C1DBB7D5A6}">
      <dgm:prSet/>
      <dgm:spPr/>
      <dgm:t>
        <a:bodyPr/>
        <a:lstStyle/>
        <a:p>
          <a:endParaRPr lang="en-US"/>
        </a:p>
      </dgm:t>
    </dgm:pt>
    <dgm:pt modelId="{DA2AE39C-47E7-4862-B8E3-1232FD080F91}" type="sibTrans" cxnId="{DC140A9E-96A8-4D5F-B493-B5C1DBB7D5A6}">
      <dgm:prSet/>
      <dgm:spPr/>
      <dgm:t>
        <a:bodyPr/>
        <a:lstStyle/>
        <a:p>
          <a:endParaRPr lang="en-US"/>
        </a:p>
      </dgm:t>
    </dgm:pt>
    <dgm:pt modelId="{A2ABD5A6-6643-46D7-8124-F74C0EF6F728}">
      <dgm:prSet/>
      <dgm:spPr/>
      <dgm:t>
        <a:bodyPr/>
        <a:lstStyle/>
        <a:p>
          <a:pPr>
            <a:lnSpc>
              <a:spcPct val="100000"/>
            </a:lnSpc>
          </a:pPr>
          <a:r>
            <a:rPr lang="en-US" dirty="0"/>
            <a:t>Driver’s Training</a:t>
          </a:r>
        </a:p>
      </dgm:t>
    </dgm:pt>
    <dgm:pt modelId="{9925C915-CB75-498F-9DCF-3FCBC90890C0}" type="parTrans" cxnId="{F8B039A7-7436-43E8-9276-EAC169C9AB05}">
      <dgm:prSet/>
      <dgm:spPr/>
      <dgm:t>
        <a:bodyPr/>
        <a:lstStyle/>
        <a:p>
          <a:endParaRPr lang="en-US"/>
        </a:p>
      </dgm:t>
    </dgm:pt>
    <dgm:pt modelId="{9169200A-7BEE-4538-88ED-F784329E5C08}" type="sibTrans" cxnId="{F8B039A7-7436-43E8-9276-EAC169C9AB05}">
      <dgm:prSet/>
      <dgm:spPr/>
      <dgm:t>
        <a:bodyPr/>
        <a:lstStyle/>
        <a:p>
          <a:endParaRPr lang="en-US"/>
        </a:p>
      </dgm:t>
    </dgm:pt>
    <dgm:pt modelId="{92DCAE37-E6EA-44A3-98E7-2A707ECB5588}">
      <dgm:prSet/>
      <dgm:spPr/>
      <dgm:t>
        <a:bodyPr/>
        <a:lstStyle/>
        <a:p>
          <a:pPr>
            <a:lnSpc>
              <a:spcPct val="100000"/>
            </a:lnSpc>
          </a:pPr>
          <a:r>
            <a:rPr lang="en-US" dirty="0"/>
            <a:t>Vehicle Purchase Lifetime Limit $5,000</a:t>
          </a:r>
        </a:p>
      </dgm:t>
    </dgm:pt>
    <dgm:pt modelId="{36181E83-1787-4385-B6A8-99851708A50B}" type="parTrans" cxnId="{5A56EE85-3C71-420C-9FB5-4AD342A22744}">
      <dgm:prSet/>
      <dgm:spPr/>
      <dgm:t>
        <a:bodyPr/>
        <a:lstStyle/>
        <a:p>
          <a:endParaRPr lang="en-US"/>
        </a:p>
      </dgm:t>
    </dgm:pt>
    <dgm:pt modelId="{577EF8EF-29D3-4565-A6E1-637A3967EE36}" type="sibTrans" cxnId="{5A56EE85-3C71-420C-9FB5-4AD342A22744}">
      <dgm:prSet/>
      <dgm:spPr/>
      <dgm:t>
        <a:bodyPr/>
        <a:lstStyle/>
        <a:p>
          <a:endParaRPr lang="en-US"/>
        </a:p>
      </dgm:t>
    </dgm:pt>
    <dgm:pt modelId="{CF1846F2-2400-49EB-8002-A0D130FAA46B}">
      <dgm:prSet/>
      <dgm:spPr/>
      <dgm:t>
        <a:bodyPr/>
        <a:lstStyle/>
        <a:p>
          <a:pPr>
            <a:lnSpc>
              <a:spcPct val="100000"/>
            </a:lnSpc>
          </a:pPr>
          <a:r>
            <a:rPr lang="en-US" dirty="0"/>
            <a:t>Vehicle Repair Lifetime Limit $900</a:t>
          </a:r>
        </a:p>
      </dgm:t>
    </dgm:pt>
    <dgm:pt modelId="{BDA4B01C-554F-49A1-8970-F9B698B9D900}" type="parTrans" cxnId="{5C234E74-344D-453B-8B15-285C5E89A829}">
      <dgm:prSet/>
      <dgm:spPr/>
      <dgm:t>
        <a:bodyPr/>
        <a:lstStyle/>
        <a:p>
          <a:endParaRPr lang="en-US"/>
        </a:p>
      </dgm:t>
    </dgm:pt>
    <dgm:pt modelId="{AB3A9E35-6A5A-4A2A-8EA5-C377DB11E18E}" type="sibTrans" cxnId="{5C234E74-344D-453B-8B15-285C5E89A829}">
      <dgm:prSet/>
      <dgm:spPr/>
      <dgm:t>
        <a:bodyPr/>
        <a:lstStyle/>
        <a:p>
          <a:endParaRPr lang="en-US"/>
        </a:p>
      </dgm:t>
    </dgm:pt>
    <dgm:pt modelId="{CEAB199C-C970-4450-B2E4-849C1561FCAE}">
      <dgm:prSet/>
      <dgm:spPr/>
      <dgm:t>
        <a:bodyPr/>
        <a:lstStyle/>
        <a:p>
          <a:pPr>
            <a:lnSpc>
              <a:spcPct val="100000"/>
            </a:lnSpc>
          </a:pPr>
          <a:r>
            <a:rPr lang="en-US" dirty="0"/>
            <a:t>Vehicle Insurance Lifetime Limit up to 6 months of coverage</a:t>
          </a:r>
        </a:p>
      </dgm:t>
    </dgm:pt>
    <dgm:pt modelId="{827D1421-2B3A-486E-9A37-21E01DA54ADE}" type="parTrans" cxnId="{78D2F276-7C13-4230-BA1C-7ED248781410}">
      <dgm:prSet/>
      <dgm:spPr/>
      <dgm:t>
        <a:bodyPr/>
        <a:lstStyle/>
        <a:p>
          <a:endParaRPr lang="en-US"/>
        </a:p>
      </dgm:t>
    </dgm:pt>
    <dgm:pt modelId="{2217674F-4F5D-4C2C-BB19-CAF524F8FD41}" type="sibTrans" cxnId="{78D2F276-7C13-4230-BA1C-7ED248781410}">
      <dgm:prSet/>
      <dgm:spPr/>
      <dgm:t>
        <a:bodyPr/>
        <a:lstStyle/>
        <a:p>
          <a:endParaRPr lang="en-US"/>
        </a:p>
      </dgm:t>
    </dgm:pt>
    <dgm:pt modelId="{BC1A99DF-AA1D-4A7A-A490-D6ED30566B2F}">
      <dgm:prSet/>
      <dgm:spPr/>
      <dgm:t>
        <a:bodyPr/>
        <a:lstStyle/>
        <a:p>
          <a:pPr>
            <a:lnSpc>
              <a:spcPct val="100000"/>
            </a:lnSpc>
          </a:pPr>
          <a:r>
            <a:rPr lang="en-US" dirty="0"/>
            <a:t>Bus Cards</a:t>
          </a:r>
        </a:p>
      </dgm:t>
    </dgm:pt>
    <dgm:pt modelId="{D7FCAA8A-4640-4D59-BA8F-788C0D69F07C}" type="parTrans" cxnId="{E4F78248-30AF-4F82-95F5-BC6F97D05582}">
      <dgm:prSet/>
      <dgm:spPr/>
      <dgm:t>
        <a:bodyPr/>
        <a:lstStyle/>
        <a:p>
          <a:endParaRPr lang="en-US"/>
        </a:p>
      </dgm:t>
    </dgm:pt>
    <dgm:pt modelId="{F857FE07-4E3A-4752-8922-20109206B0FE}" type="sibTrans" cxnId="{E4F78248-30AF-4F82-95F5-BC6F97D05582}">
      <dgm:prSet/>
      <dgm:spPr/>
      <dgm:t>
        <a:bodyPr/>
        <a:lstStyle/>
        <a:p>
          <a:endParaRPr lang="en-US"/>
        </a:p>
      </dgm:t>
    </dgm:pt>
    <dgm:pt modelId="{F1241FD7-45F2-4127-AD02-A89DB9C3D8FF}">
      <dgm:prSet/>
      <dgm:spPr/>
      <dgm:t>
        <a:bodyPr/>
        <a:lstStyle/>
        <a:p>
          <a:pPr>
            <a:lnSpc>
              <a:spcPct val="100000"/>
            </a:lnSpc>
          </a:pPr>
          <a:r>
            <a:rPr lang="en-US" dirty="0"/>
            <a:t>Mileage for volunteer transporters</a:t>
          </a:r>
        </a:p>
      </dgm:t>
    </dgm:pt>
    <dgm:pt modelId="{D0A49EEC-3EA0-4BF9-938F-044B5A417828}" type="parTrans" cxnId="{5D0C71D4-E8AA-4342-AF69-F2CCE51D77D5}">
      <dgm:prSet/>
      <dgm:spPr/>
      <dgm:t>
        <a:bodyPr/>
        <a:lstStyle/>
        <a:p>
          <a:endParaRPr lang="en-US"/>
        </a:p>
      </dgm:t>
    </dgm:pt>
    <dgm:pt modelId="{FAD44388-F638-4847-9186-675B0D7DEA30}" type="sibTrans" cxnId="{5D0C71D4-E8AA-4342-AF69-F2CCE51D77D5}">
      <dgm:prSet/>
      <dgm:spPr/>
      <dgm:t>
        <a:bodyPr/>
        <a:lstStyle/>
        <a:p>
          <a:endParaRPr lang="en-US"/>
        </a:p>
      </dgm:t>
    </dgm:pt>
    <dgm:pt modelId="{AD904EA7-19FC-45D4-91C4-D24189457F88}">
      <dgm:prSet/>
      <dgm:spPr/>
      <dgm:t>
        <a:bodyPr/>
        <a:lstStyle/>
        <a:p>
          <a:r>
            <a:rPr lang="en-US" b="1" dirty="0"/>
            <a:t>Computer/Laptop/Tablet</a:t>
          </a:r>
          <a:endParaRPr lang="en-US" dirty="0"/>
        </a:p>
      </dgm:t>
    </dgm:pt>
    <dgm:pt modelId="{553D2191-4849-4C20-8E3F-06DC5150DEDB}" type="parTrans" cxnId="{0E3D353C-5A03-40BB-8380-0B6550F57693}">
      <dgm:prSet/>
      <dgm:spPr/>
      <dgm:t>
        <a:bodyPr/>
        <a:lstStyle/>
        <a:p>
          <a:endParaRPr lang="en-US"/>
        </a:p>
      </dgm:t>
    </dgm:pt>
    <dgm:pt modelId="{2A6FBCD4-C586-4E83-AF29-5ACBBF8ED884}" type="sibTrans" cxnId="{0E3D353C-5A03-40BB-8380-0B6550F57693}">
      <dgm:prSet/>
      <dgm:spPr/>
      <dgm:t>
        <a:bodyPr/>
        <a:lstStyle/>
        <a:p>
          <a:endParaRPr lang="en-US"/>
        </a:p>
      </dgm:t>
    </dgm:pt>
    <dgm:pt modelId="{0D44FE4F-C192-44F8-B16C-B4CBEEBCFF7F}">
      <dgm:prSet/>
      <dgm:spPr/>
      <dgm:t>
        <a:bodyPr/>
        <a:lstStyle/>
        <a:p>
          <a:pPr>
            <a:lnSpc>
              <a:spcPct val="100000"/>
            </a:lnSpc>
          </a:pPr>
          <a:r>
            <a:rPr lang="en-US" dirty="0"/>
            <a:t>Lifetime Limit $1,500 (accompanying software, printer carrying case etc.)</a:t>
          </a:r>
        </a:p>
      </dgm:t>
    </dgm:pt>
    <dgm:pt modelId="{D6623849-CB38-4FAF-B4E0-9B4E3894D255}" type="parTrans" cxnId="{0ED44784-3EFB-4191-BA5E-0C69D2B7A248}">
      <dgm:prSet/>
      <dgm:spPr/>
      <dgm:t>
        <a:bodyPr/>
        <a:lstStyle/>
        <a:p>
          <a:endParaRPr lang="en-US"/>
        </a:p>
      </dgm:t>
    </dgm:pt>
    <dgm:pt modelId="{54B31AD5-F8F6-4A6C-B0EA-65F15252F923}" type="sibTrans" cxnId="{0ED44784-3EFB-4191-BA5E-0C69D2B7A248}">
      <dgm:prSet/>
      <dgm:spPr/>
      <dgm:t>
        <a:bodyPr/>
        <a:lstStyle/>
        <a:p>
          <a:endParaRPr lang="en-US"/>
        </a:p>
      </dgm:t>
    </dgm:pt>
    <dgm:pt modelId="{18D6DF6B-F3E3-4E19-A066-083957EFB7DB}" type="pres">
      <dgm:prSet presAssocID="{50C9BB63-C0B0-4887-8423-8B01A502B9A4}" presName="linear" presStyleCnt="0">
        <dgm:presLayoutVars>
          <dgm:dir/>
          <dgm:animLvl val="lvl"/>
          <dgm:resizeHandles val="exact"/>
        </dgm:presLayoutVars>
      </dgm:prSet>
      <dgm:spPr/>
    </dgm:pt>
    <dgm:pt modelId="{5AE7DA6D-8B35-4A62-B9A6-2E49FD2982C9}" type="pres">
      <dgm:prSet presAssocID="{036BACA9-1E6F-4A29-AEBA-0206CCBFF379}" presName="parentLin" presStyleCnt="0"/>
      <dgm:spPr/>
    </dgm:pt>
    <dgm:pt modelId="{E11FDDEA-96F5-4455-89E8-61740AF8FD2F}" type="pres">
      <dgm:prSet presAssocID="{036BACA9-1E6F-4A29-AEBA-0206CCBFF379}" presName="parentLeftMargin" presStyleLbl="node1" presStyleIdx="0" presStyleCnt="4"/>
      <dgm:spPr/>
    </dgm:pt>
    <dgm:pt modelId="{BF750927-6730-4BEC-BDDC-8DC343E48A1B}" type="pres">
      <dgm:prSet presAssocID="{036BACA9-1E6F-4A29-AEBA-0206CCBFF379}" presName="parentText" presStyleLbl="node1" presStyleIdx="0" presStyleCnt="4">
        <dgm:presLayoutVars>
          <dgm:chMax val="0"/>
          <dgm:bulletEnabled val="1"/>
        </dgm:presLayoutVars>
      </dgm:prSet>
      <dgm:spPr/>
    </dgm:pt>
    <dgm:pt modelId="{5BEB81CC-F241-4076-A7A7-D098219CD95A}" type="pres">
      <dgm:prSet presAssocID="{036BACA9-1E6F-4A29-AEBA-0206CCBFF379}" presName="negativeSpace" presStyleCnt="0"/>
      <dgm:spPr/>
    </dgm:pt>
    <dgm:pt modelId="{55A05F63-B9D7-48B5-8DF0-9F10C927681C}" type="pres">
      <dgm:prSet presAssocID="{036BACA9-1E6F-4A29-AEBA-0206CCBFF379}" presName="childText" presStyleLbl="conFgAcc1" presStyleIdx="0" presStyleCnt="4">
        <dgm:presLayoutVars>
          <dgm:bulletEnabled val="1"/>
        </dgm:presLayoutVars>
      </dgm:prSet>
      <dgm:spPr/>
    </dgm:pt>
    <dgm:pt modelId="{464CC3A3-B729-4F31-9F93-CCB4AAB68C45}" type="pres">
      <dgm:prSet presAssocID="{8753CAB5-EF17-4814-B5C5-41CAED508012}" presName="spaceBetweenRectangles" presStyleCnt="0"/>
      <dgm:spPr/>
    </dgm:pt>
    <dgm:pt modelId="{0EB7B2BF-5EEF-479A-98C7-482B3F1ED81D}" type="pres">
      <dgm:prSet presAssocID="{FCCDF8E4-C03A-4D01-A54F-BD4E4A561DF3}" presName="parentLin" presStyleCnt="0"/>
      <dgm:spPr/>
    </dgm:pt>
    <dgm:pt modelId="{AB5C9167-78D1-4C2A-876C-601B91E5E9A9}" type="pres">
      <dgm:prSet presAssocID="{FCCDF8E4-C03A-4D01-A54F-BD4E4A561DF3}" presName="parentLeftMargin" presStyleLbl="node1" presStyleIdx="0" presStyleCnt="4"/>
      <dgm:spPr/>
    </dgm:pt>
    <dgm:pt modelId="{FC5F0848-65EF-4C67-BF1F-9254A072FBE8}" type="pres">
      <dgm:prSet presAssocID="{FCCDF8E4-C03A-4D01-A54F-BD4E4A561DF3}" presName="parentText" presStyleLbl="node1" presStyleIdx="1" presStyleCnt="4">
        <dgm:presLayoutVars>
          <dgm:chMax val="0"/>
          <dgm:bulletEnabled val="1"/>
        </dgm:presLayoutVars>
      </dgm:prSet>
      <dgm:spPr/>
    </dgm:pt>
    <dgm:pt modelId="{B9AC2869-87DB-43E1-B6E5-DD911F5CBAA4}" type="pres">
      <dgm:prSet presAssocID="{FCCDF8E4-C03A-4D01-A54F-BD4E4A561DF3}" presName="negativeSpace" presStyleCnt="0"/>
      <dgm:spPr/>
    </dgm:pt>
    <dgm:pt modelId="{3A83B6BE-9343-4095-A100-A9D0539957F7}" type="pres">
      <dgm:prSet presAssocID="{FCCDF8E4-C03A-4D01-A54F-BD4E4A561DF3}" presName="childText" presStyleLbl="conFgAcc1" presStyleIdx="1" presStyleCnt="4">
        <dgm:presLayoutVars>
          <dgm:bulletEnabled val="1"/>
        </dgm:presLayoutVars>
      </dgm:prSet>
      <dgm:spPr/>
    </dgm:pt>
    <dgm:pt modelId="{7E5C1315-90EC-4713-A7B8-FE7A06C82465}" type="pres">
      <dgm:prSet presAssocID="{C7049E3E-CE66-4676-8CE2-BCC73E1FC6C3}" presName="spaceBetweenRectangles" presStyleCnt="0"/>
      <dgm:spPr/>
    </dgm:pt>
    <dgm:pt modelId="{20CB5937-169C-42C3-9023-A6C1A0046EFC}" type="pres">
      <dgm:prSet presAssocID="{D0B5F570-2756-4B8C-BB22-5357DA3D0297}" presName="parentLin" presStyleCnt="0"/>
      <dgm:spPr/>
    </dgm:pt>
    <dgm:pt modelId="{1576FC04-2A63-4100-B576-1C86F982F34F}" type="pres">
      <dgm:prSet presAssocID="{D0B5F570-2756-4B8C-BB22-5357DA3D0297}" presName="parentLeftMargin" presStyleLbl="node1" presStyleIdx="1" presStyleCnt="4"/>
      <dgm:spPr/>
    </dgm:pt>
    <dgm:pt modelId="{62C40F16-A458-4EE7-AA50-685995E638DC}" type="pres">
      <dgm:prSet presAssocID="{D0B5F570-2756-4B8C-BB22-5357DA3D0297}" presName="parentText" presStyleLbl="node1" presStyleIdx="2" presStyleCnt="4">
        <dgm:presLayoutVars>
          <dgm:chMax val="0"/>
          <dgm:bulletEnabled val="1"/>
        </dgm:presLayoutVars>
      </dgm:prSet>
      <dgm:spPr/>
    </dgm:pt>
    <dgm:pt modelId="{FB01CFE1-A295-4854-8C20-63EB856B07E2}" type="pres">
      <dgm:prSet presAssocID="{D0B5F570-2756-4B8C-BB22-5357DA3D0297}" presName="negativeSpace" presStyleCnt="0"/>
      <dgm:spPr/>
    </dgm:pt>
    <dgm:pt modelId="{3ADC5094-2203-481E-8B41-F774FAF72474}" type="pres">
      <dgm:prSet presAssocID="{D0B5F570-2756-4B8C-BB22-5357DA3D0297}" presName="childText" presStyleLbl="conFgAcc1" presStyleIdx="2" presStyleCnt="4">
        <dgm:presLayoutVars>
          <dgm:bulletEnabled val="1"/>
        </dgm:presLayoutVars>
      </dgm:prSet>
      <dgm:spPr/>
    </dgm:pt>
    <dgm:pt modelId="{96820A9A-80AA-4F1E-9CE7-A93BBD86D9AE}" type="pres">
      <dgm:prSet presAssocID="{75F5A291-87E6-4F1A-A8A3-B10EF8F7BE84}" presName="spaceBetweenRectangles" presStyleCnt="0"/>
      <dgm:spPr/>
    </dgm:pt>
    <dgm:pt modelId="{3ACB4EA2-3F61-462E-B736-7227E1FE765E}" type="pres">
      <dgm:prSet presAssocID="{AD904EA7-19FC-45D4-91C4-D24189457F88}" presName="parentLin" presStyleCnt="0"/>
      <dgm:spPr/>
    </dgm:pt>
    <dgm:pt modelId="{00F435D4-4D3E-45D4-8767-01C1710AA24E}" type="pres">
      <dgm:prSet presAssocID="{AD904EA7-19FC-45D4-91C4-D24189457F88}" presName="parentLeftMargin" presStyleLbl="node1" presStyleIdx="2" presStyleCnt="4"/>
      <dgm:spPr/>
    </dgm:pt>
    <dgm:pt modelId="{6D2CCFE4-1DD6-4D8F-B2E0-57399C68C6FE}" type="pres">
      <dgm:prSet presAssocID="{AD904EA7-19FC-45D4-91C4-D24189457F88}" presName="parentText" presStyleLbl="node1" presStyleIdx="3" presStyleCnt="4">
        <dgm:presLayoutVars>
          <dgm:chMax val="0"/>
          <dgm:bulletEnabled val="1"/>
        </dgm:presLayoutVars>
      </dgm:prSet>
      <dgm:spPr/>
    </dgm:pt>
    <dgm:pt modelId="{0E3462A3-4363-4F57-9C6F-301CD4EB962A}" type="pres">
      <dgm:prSet presAssocID="{AD904EA7-19FC-45D4-91C4-D24189457F88}" presName="negativeSpace" presStyleCnt="0"/>
      <dgm:spPr/>
    </dgm:pt>
    <dgm:pt modelId="{202321DB-5AF5-4FBB-BF99-1D172DBE9165}" type="pres">
      <dgm:prSet presAssocID="{AD904EA7-19FC-45D4-91C4-D24189457F88}" presName="childText" presStyleLbl="conFgAcc1" presStyleIdx="3" presStyleCnt="4">
        <dgm:presLayoutVars>
          <dgm:bulletEnabled val="1"/>
        </dgm:presLayoutVars>
      </dgm:prSet>
      <dgm:spPr/>
    </dgm:pt>
  </dgm:ptLst>
  <dgm:cxnLst>
    <dgm:cxn modelId="{75FD0A04-C369-45E2-9650-E309A0B87805}" type="presOf" srcId="{AD904EA7-19FC-45D4-91C4-D24189457F88}" destId="{6D2CCFE4-1DD6-4D8F-B2E0-57399C68C6FE}" srcOrd="1" destOrd="0" presId="urn:microsoft.com/office/officeart/2005/8/layout/list1"/>
    <dgm:cxn modelId="{058BE10D-902D-4EE9-AB01-7B1395E9AE30}" type="presOf" srcId="{BDF7C165-914B-4DA7-A24A-E81CF7281FAC}" destId="{3A83B6BE-9343-4095-A100-A9D0539957F7}" srcOrd="0" destOrd="1" presId="urn:microsoft.com/office/officeart/2005/8/layout/list1"/>
    <dgm:cxn modelId="{88FBAA14-8C31-444D-836D-5B1CF444AEA1}" type="presOf" srcId="{D0B5F570-2756-4B8C-BB22-5357DA3D0297}" destId="{1576FC04-2A63-4100-B576-1C86F982F34F}" srcOrd="0" destOrd="0" presId="urn:microsoft.com/office/officeart/2005/8/layout/list1"/>
    <dgm:cxn modelId="{1101381D-9291-4E45-B2AA-9BA3279BF849}" type="presOf" srcId="{0D44FE4F-C192-44F8-B16C-B4CBEEBCFF7F}" destId="{202321DB-5AF5-4FBB-BF99-1D172DBE9165}" srcOrd="0" destOrd="0" presId="urn:microsoft.com/office/officeart/2005/8/layout/list1"/>
    <dgm:cxn modelId="{AA47AB2B-30A8-4FBE-978E-0DD16953FEA8}" srcId="{FCCDF8E4-C03A-4D01-A54F-BD4E4A561DF3}" destId="{AA325AE1-C215-42BB-8B54-B64B901BF5D4}" srcOrd="0" destOrd="0" parTransId="{153B6169-56F8-4733-8C85-3D31184862C0}" sibTransId="{D79C6577-3470-468D-9889-C4DBFA54AACC}"/>
    <dgm:cxn modelId="{ACA25D32-0017-46F2-BE95-980028D04012}" srcId="{036BACA9-1E6F-4A29-AEBA-0206CCBFF379}" destId="{456936B7-5805-4005-9DC7-89246556F102}" srcOrd="0" destOrd="0" parTransId="{5A43DE6A-0251-46D8-A414-E90C8C6E5C28}" sibTransId="{D92D7120-22B4-4C0E-9D09-A5DE7503A0F4}"/>
    <dgm:cxn modelId="{1047EE39-1FC6-448D-9080-8F6ED3B018D9}" type="presOf" srcId="{D0B5F570-2756-4B8C-BB22-5357DA3D0297}" destId="{62C40F16-A458-4EE7-AA50-685995E638DC}" srcOrd="1" destOrd="0" presId="urn:microsoft.com/office/officeart/2005/8/layout/list1"/>
    <dgm:cxn modelId="{763AF83A-166A-4607-A4D4-F2E52274C68D}" type="presOf" srcId="{2E2466FB-D75D-4B78-AF0F-0EBC05A23254}" destId="{3ADC5094-2203-481E-8B41-F774FAF72474}" srcOrd="0" destOrd="0" presId="urn:microsoft.com/office/officeart/2005/8/layout/list1"/>
    <dgm:cxn modelId="{0E3D353C-5A03-40BB-8380-0B6550F57693}" srcId="{50C9BB63-C0B0-4887-8423-8B01A502B9A4}" destId="{AD904EA7-19FC-45D4-91C4-D24189457F88}" srcOrd="3" destOrd="0" parTransId="{553D2191-4849-4C20-8E3F-06DC5150DEDB}" sibTransId="{2A6FBCD4-C586-4E83-AF29-5ACBBF8ED884}"/>
    <dgm:cxn modelId="{99198A60-1753-4756-B1F7-471B0A859994}" type="presOf" srcId="{BC1A99DF-AA1D-4A7A-A490-D6ED30566B2F}" destId="{3ADC5094-2203-481E-8B41-F774FAF72474}" srcOrd="0" destOrd="5" presId="urn:microsoft.com/office/officeart/2005/8/layout/list1"/>
    <dgm:cxn modelId="{43DFD661-2249-407E-8D1D-581563B22ECB}" type="presOf" srcId="{AA325AE1-C215-42BB-8B54-B64B901BF5D4}" destId="{3A83B6BE-9343-4095-A100-A9D0539957F7}" srcOrd="0" destOrd="0" presId="urn:microsoft.com/office/officeart/2005/8/layout/list1"/>
    <dgm:cxn modelId="{E4F78248-30AF-4F82-95F5-BC6F97D05582}" srcId="{D0B5F570-2756-4B8C-BB22-5357DA3D0297}" destId="{BC1A99DF-AA1D-4A7A-A490-D6ED30566B2F}" srcOrd="5" destOrd="0" parTransId="{D7FCAA8A-4640-4D59-BA8F-788C0D69F07C}" sibTransId="{F857FE07-4E3A-4752-8922-20109206B0FE}"/>
    <dgm:cxn modelId="{57E5D373-61D2-43B0-8049-101EB0CA5BCB}" type="presOf" srcId="{92DCAE37-E6EA-44A3-98E7-2A707ECB5588}" destId="{3ADC5094-2203-481E-8B41-F774FAF72474}" srcOrd="0" destOrd="2" presId="urn:microsoft.com/office/officeart/2005/8/layout/list1"/>
    <dgm:cxn modelId="{5C234E74-344D-453B-8B15-285C5E89A829}" srcId="{D0B5F570-2756-4B8C-BB22-5357DA3D0297}" destId="{CF1846F2-2400-49EB-8002-A0D130FAA46B}" srcOrd="3" destOrd="0" parTransId="{BDA4B01C-554F-49A1-8970-F9B698B9D900}" sibTransId="{AB3A9E35-6A5A-4A2A-8EA5-C377DB11E18E}"/>
    <dgm:cxn modelId="{CC7FE376-339B-4E74-980A-EEF248DE12F6}" type="presOf" srcId="{FCCDF8E4-C03A-4D01-A54F-BD4E4A561DF3}" destId="{FC5F0848-65EF-4C67-BF1F-9254A072FBE8}" srcOrd="1" destOrd="0" presId="urn:microsoft.com/office/officeart/2005/8/layout/list1"/>
    <dgm:cxn modelId="{78D2F276-7C13-4230-BA1C-7ED248781410}" srcId="{D0B5F570-2756-4B8C-BB22-5357DA3D0297}" destId="{CEAB199C-C970-4450-B2E4-849C1561FCAE}" srcOrd="4" destOrd="0" parTransId="{827D1421-2B3A-486E-9A37-21E01DA54ADE}" sibTransId="{2217674F-4F5D-4C2C-BB19-CAF524F8FD41}"/>
    <dgm:cxn modelId="{77946957-BD38-4E22-9B92-8A50C32696CA}" type="presOf" srcId="{036BACA9-1E6F-4A29-AEBA-0206CCBFF379}" destId="{E11FDDEA-96F5-4455-89E8-61740AF8FD2F}" srcOrd="0" destOrd="0" presId="urn:microsoft.com/office/officeart/2005/8/layout/list1"/>
    <dgm:cxn modelId="{5548D659-DC62-4685-A2FE-37B6A3574C71}" type="presOf" srcId="{CF1846F2-2400-49EB-8002-A0D130FAA46B}" destId="{3ADC5094-2203-481E-8B41-F774FAF72474}" srcOrd="0" destOrd="3" presId="urn:microsoft.com/office/officeart/2005/8/layout/list1"/>
    <dgm:cxn modelId="{0ED44784-3EFB-4191-BA5E-0C69D2B7A248}" srcId="{AD904EA7-19FC-45D4-91C4-D24189457F88}" destId="{0D44FE4F-C192-44F8-B16C-B4CBEEBCFF7F}" srcOrd="0" destOrd="0" parTransId="{D6623849-CB38-4FAF-B4E0-9B4E3894D255}" sibTransId="{54B31AD5-F8F6-4A6C-B0EA-65F15252F923}"/>
    <dgm:cxn modelId="{5A56EE85-3C71-420C-9FB5-4AD342A22744}" srcId="{D0B5F570-2756-4B8C-BB22-5357DA3D0297}" destId="{92DCAE37-E6EA-44A3-98E7-2A707ECB5588}" srcOrd="2" destOrd="0" parTransId="{36181E83-1787-4385-B6A8-99851708A50B}" sibTransId="{577EF8EF-29D3-4565-A6E1-637A3967EE36}"/>
    <dgm:cxn modelId="{8D29718F-D06A-4A69-A6F8-601F1ACE9A41}" type="presOf" srcId="{AD904EA7-19FC-45D4-91C4-D24189457F88}" destId="{00F435D4-4D3E-45D4-8767-01C1710AA24E}" srcOrd="0" destOrd="0" presId="urn:microsoft.com/office/officeart/2005/8/layout/list1"/>
    <dgm:cxn modelId="{B6E1DD93-1728-41B3-8BE8-C976881F73C5}" type="presOf" srcId="{FCCDF8E4-C03A-4D01-A54F-BD4E4A561DF3}" destId="{AB5C9167-78D1-4C2A-876C-601B91E5E9A9}" srcOrd="0" destOrd="0" presId="urn:microsoft.com/office/officeart/2005/8/layout/list1"/>
    <dgm:cxn modelId="{DFD06A96-7138-4D74-878C-DD3728C90C03}" type="presOf" srcId="{F1241FD7-45F2-4127-AD02-A89DB9C3D8FF}" destId="{3ADC5094-2203-481E-8B41-F774FAF72474}" srcOrd="0" destOrd="6" presId="urn:microsoft.com/office/officeart/2005/8/layout/list1"/>
    <dgm:cxn modelId="{209CE39B-585D-48DB-AC1C-1D28DE5FAA14}" type="presOf" srcId="{CEAB199C-C970-4450-B2E4-849C1561FCAE}" destId="{3ADC5094-2203-481E-8B41-F774FAF72474}" srcOrd="0" destOrd="4" presId="urn:microsoft.com/office/officeart/2005/8/layout/list1"/>
    <dgm:cxn modelId="{DC140A9E-96A8-4D5F-B493-B5C1DBB7D5A6}" srcId="{D0B5F570-2756-4B8C-BB22-5357DA3D0297}" destId="{2E2466FB-D75D-4B78-AF0F-0EBC05A23254}" srcOrd="0" destOrd="0" parTransId="{F78C84E9-C09F-4BCA-8280-4113F26F3E60}" sibTransId="{DA2AE39C-47E7-4862-B8E3-1232FD080F91}"/>
    <dgm:cxn modelId="{AA96BE9E-C7B2-4AC9-A88E-66756349486E}" type="presOf" srcId="{456936B7-5805-4005-9DC7-89246556F102}" destId="{55A05F63-B9D7-48B5-8DF0-9F10C927681C}" srcOrd="0" destOrd="0" presId="urn:microsoft.com/office/officeart/2005/8/layout/list1"/>
    <dgm:cxn modelId="{F8B039A7-7436-43E8-9276-EAC169C9AB05}" srcId="{D0B5F570-2756-4B8C-BB22-5357DA3D0297}" destId="{A2ABD5A6-6643-46D7-8124-F74C0EF6F728}" srcOrd="1" destOrd="0" parTransId="{9925C915-CB75-498F-9DCF-3FCBC90890C0}" sibTransId="{9169200A-7BEE-4538-88ED-F784329E5C08}"/>
    <dgm:cxn modelId="{A0EFA2AA-5922-42D0-9848-1E8B0B416BCD}" srcId="{FCCDF8E4-C03A-4D01-A54F-BD4E4A561DF3}" destId="{BDF7C165-914B-4DA7-A24A-E81CF7281FAC}" srcOrd="1" destOrd="0" parTransId="{63DCF65D-1BDD-4653-AC5B-B0FBC7018FF3}" sibTransId="{6C8FA2CB-44E8-4787-8E03-5050BD69E443}"/>
    <dgm:cxn modelId="{7AF010C5-6CBD-4E3C-A5D5-6BAAB92578BF}" srcId="{50C9BB63-C0B0-4887-8423-8B01A502B9A4}" destId="{036BACA9-1E6F-4A29-AEBA-0206CCBFF379}" srcOrd="0" destOrd="0" parTransId="{36A359DF-4C71-4023-A947-4A331E38F359}" sibTransId="{8753CAB5-EF17-4814-B5C5-41CAED508012}"/>
    <dgm:cxn modelId="{5D0C71D4-E8AA-4342-AF69-F2CCE51D77D5}" srcId="{D0B5F570-2756-4B8C-BB22-5357DA3D0297}" destId="{F1241FD7-45F2-4127-AD02-A89DB9C3D8FF}" srcOrd="6" destOrd="0" parTransId="{D0A49EEC-3EA0-4BF9-938F-044B5A417828}" sibTransId="{FAD44388-F638-4847-9186-675B0D7DEA30}"/>
    <dgm:cxn modelId="{3BA77ADA-FD01-4145-AE08-F0D1E1D1AACE}" srcId="{50C9BB63-C0B0-4887-8423-8B01A502B9A4}" destId="{FCCDF8E4-C03A-4D01-A54F-BD4E4A561DF3}" srcOrd="1" destOrd="0" parTransId="{E6A9F13E-8DDC-46E0-B36F-B2C5D94FBCDA}" sibTransId="{C7049E3E-CE66-4676-8CE2-BCC73E1FC6C3}"/>
    <dgm:cxn modelId="{BC6E95DA-EDCB-4D20-AA9A-7E3170638B7D}" srcId="{50C9BB63-C0B0-4887-8423-8B01A502B9A4}" destId="{D0B5F570-2756-4B8C-BB22-5357DA3D0297}" srcOrd="2" destOrd="0" parTransId="{DF381FD8-5BE3-4660-A19F-06BC881B576D}" sibTransId="{75F5A291-87E6-4F1A-A8A3-B10EF8F7BE84}"/>
    <dgm:cxn modelId="{CBD16BE5-3CE0-4D80-83F2-1FF785B32697}" type="presOf" srcId="{A2ABD5A6-6643-46D7-8124-F74C0EF6F728}" destId="{3ADC5094-2203-481E-8B41-F774FAF72474}" srcOrd="0" destOrd="1" presId="urn:microsoft.com/office/officeart/2005/8/layout/list1"/>
    <dgm:cxn modelId="{3E64DDE5-1479-4DAD-B667-C70D91AFF317}" type="presOf" srcId="{50C9BB63-C0B0-4887-8423-8B01A502B9A4}" destId="{18D6DF6B-F3E3-4E19-A066-083957EFB7DB}" srcOrd="0" destOrd="0" presId="urn:microsoft.com/office/officeart/2005/8/layout/list1"/>
    <dgm:cxn modelId="{F1FC16E9-ECB7-4E2D-AA90-38825E59C73E}" type="presOf" srcId="{036BACA9-1E6F-4A29-AEBA-0206CCBFF379}" destId="{BF750927-6730-4BEC-BDDC-8DC343E48A1B}" srcOrd="1" destOrd="0" presId="urn:microsoft.com/office/officeart/2005/8/layout/list1"/>
    <dgm:cxn modelId="{F4D065B7-47ED-4EF9-B69B-0C92C6F0E2F1}" type="presParOf" srcId="{18D6DF6B-F3E3-4E19-A066-083957EFB7DB}" destId="{5AE7DA6D-8B35-4A62-B9A6-2E49FD2982C9}" srcOrd="0" destOrd="0" presId="urn:microsoft.com/office/officeart/2005/8/layout/list1"/>
    <dgm:cxn modelId="{614710FD-7B84-4431-AD1F-39E3235FAF2D}" type="presParOf" srcId="{5AE7DA6D-8B35-4A62-B9A6-2E49FD2982C9}" destId="{E11FDDEA-96F5-4455-89E8-61740AF8FD2F}" srcOrd="0" destOrd="0" presId="urn:microsoft.com/office/officeart/2005/8/layout/list1"/>
    <dgm:cxn modelId="{2AB5BB80-786D-4076-B87D-120B937DA8B5}" type="presParOf" srcId="{5AE7DA6D-8B35-4A62-B9A6-2E49FD2982C9}" destId="{BF750927-6730-4BEC-BDDC-8DC343E48A1B}" srcOrd="1" destOrd="0" presId="urn:microsoft.com/office/officeart/2005/8/layout/list1"/>
    <dgm:cxn modelId="{F14A2B61-8B27-4BD0-9534-C3F0C1C01B79}" type="presParOf" srcId="{18D6DF6B-F3E3-4E19-A066-083957EFB7DB}" destId="{5BEB81CC-F241-4076-A7A7-D098219CD95A}" srcOrd="1" destOrd="0" presId="urn:microsoft.com/office/officeart/2005/8/layout/list1"/>
    <dgm:cxn modelId="{12258898-901A-4EA6-A85E-FD244E04813D}" type="presParOf" srcId="{18D6DF6B-F3E3-4E19-A066-083957EFB7DB}" destId="{55A05F63-B9D7-48B5-8DF0-9F10C927681C}" srcOrd="2" destOrd="0" presId="urn:microsoft.com/office/officeart/2005/8/layout/list1"/>
    <dgm:cxn modelId="{73C5EFF7-264B-455F-95A1-40EC51887728}" type="presParOf" srcId="{18D6DF6B-F3E3-4E19-A066-083957EFB7DB}" destId="{464CC3A3-B729-4F31-9F93-CCB4AAB68C45}" srcOrd="3" destOrd="0" presId="urn:microsoft.com/office/officeart/2005/8/layout/list1"/>
    <dgm:cxn modelId="{6BA76B4F-185C-4DCB-A2E0-B9038B83D510}" type="presParOf" srcId="{18D6DF6B-F3E3-4E19-A066-083957EFB7DB}" destId="{0EB7B2BF-5EEF-479A-98C7-482B3F1ED81D}" srcOrd="4" destOrd="0" presId="urn:microsoft.com/office/officeart/2005/8/layout/list1"/>
    <dgm:cxn modelId="{A7A58BDA-67A7-44B8-B647-D1E7780B37FC}" type="presParOf" srcId="{0EB7B2BF-5EEF-479A-98C7-482B3F1ED81D}" destId="{AB5C9167-78D1-4C2A-876C-601B91E5E9A9}" srcOrd="0" destOrd="0" presId="urn:microsoft.com/office/officeart/2005/8/layout/list1"/>
    <dgm:cxn modelId="{79313F1F-587F-4FAB-8CF8-9C9C47EAC3A4}" type="presParOf" srcId="{0EB7B2BF-5EEF-479A-98C7-482B3F1ED81D}" destId="{FC5F0848-65EF-4C67-BF1F-9254A072FBE8}" srcOrd="1" destOrd="0" presId="urn:microsoft.com/office/officeart/2005/8/layout/list1"/>
    <dgm:cxn modelId="{97B3B195-9E5A-4B80-AFBF-1ED7EC131ADF}" type="presParOf" srcId="{18D6DF6B-F3E3-4E19-A066-083957EFB7DB}" destId="{B9AC2869-87DB-43E1-B6E5-DD911F5CBAA4}" srcOrd="5" destOrd="0" presId="urn:microsoft.com/office/officeart/2005/8/layout/list1"/>
    <dgm:cxn modelId="{E3C5E4F0-FD00-4178-B6D8-3500C73F8FB7}" type="presParOf" srcId="{18D6DF6B-F3E3-4E19-A066-083957EFB7DB}" destId="{3A83B6BE-9343-4095-A100-A9D0539957F7}" srcOrd="6" destOrd="0" presId="urn:microsoft.com/office/officeart/2005/8/layout/list1"/>
    <dgm:cxn modelId="{159E9731-48CB-4CB4-B24B-CE3D0CC0DF90}" type="presParOf" srcId="{18D6DF6B-F3E3-4E19-A066-083957EFB7DB}" destId="{7E5C1315-90EC-4713-A7B8-FE7A06C82465}" srcOrd="7" destOrd="0" presId="urn:microsoft.com/office/officeart/2005/8/layout/list1"/>
    <dgm:cxn modelId="{490F6F33-D1FD-4502-881B-E9F48CA00396}" type="presParOf" srcId="{18D6DF6B-F3E3-4E19-A066-083957EFB7DB}" destId="{20CB5937-169C-42C3-9023-A6C1A0046EFC}" srcOrd="8" destOrd="0" presId="urn:microsoft.com/office/officeart/2005/8/layout/list1"/>
    <dgm:cxn modelId="{19FA6371-B0C8-46DD-B840-D70773483645}" type="presParOf" srcId="{20CB5937-169C-42C3-9023-A6C1A0046EFC}" destId="{1576FC04-2A63-4100-B576-1C86F982F34F}" srcOrd="0" destOrd="0" presId="urn:microsoft.com/office/officeart/2005/8/layout/list1"/>
    <dgm:cxn modelId="{7FD78C37-AEB2-43FF-B13A-2CBEA086CE73}" type="presParOf" srcId="{20CB5937-169C-42C3-9023-A6C1A0046EFC}" destId="{62C40F16-A458-4EE7-AA50-685995E638DC}" srcOrd="1" destOrd="0" presId="urn:microsoft.com/office/officeart/2005/8/layout/list1"/>
    <dgm:cxn modelId="{31CAC95F-EDEC-4B5C-86CE-BCF2A751FF49}" type="presParOf" srcId="{18D6DF6B-F3E3-4E19-A066-083957EFB7DB}" destId="{FB01CFE1-A295-4854-8C20-63EB856B07E2}" srcOrd="9" destOrd="0" presId="urn:microsoft.com/office/officeart/2005/8/layout/list1"/>
    <dgm:cxn modelId="{F5026C77-64FE-4517-989E-162A2545A1DF}" type="presParOf" srcId="{18D6DF6B-F3E3-4E19-A066-083957EFB7DB}" destId="{3ADC5094-2203-481E-8B41-F774FAF72474}" srcOrd="10" destOrd="0" presId="urn:microsoft.com/office/officeart/2005/8/layout/list1"/>
    <dgm:cxn modelId="{10241CA4-E86F-4713-B915-766E5313390C}" type="presParOf" srcId="{18D6DF6B-F3E3-4E19-A066-083957EFB7DB}" destId="{96820A9A-80AA-4F1E-9CE7-A93BBD86D9AE}" srcOrd="11" destOrd="0" presId="urn:microsoft.com/office/officeart/2005/8/layout/list1"/>
    <dgm:cxn modelId="{38B0B500-DCAA-42FF-A3D2-D9DDD9B09230}" type="presParOf" srcId="{18D6DF6B-F3E3-4E19-A066-083957EFB7DB}" destId="{3ACB4EA2-3F61-462E-B736-7227E1FE765E}" srcOrd="12" destOrd="0" presId="urn:microsoft.com/office/officeart/2005/8/layout/list1"/>
    <dgm:cxn modelId="{628C930C-0357-440F-BF9F-CDE33D04062F}" type="presParOf" srcId="{3ACB4EA2-3F61-462E-B736-7227E1FE765E}" destId="{00F435D4-4D3E-45D4-8767-01C1710AA24E}" srcOrd="0" destOrd="0" presId="urn:microsoft.com/office/officeart/2005/8/layout/list1"/>
    <dgm:cxn modelId="{A7C743D8-F0C9-4A9E-822B-8ACD238BE36B}" type="presParOf" srcId="{3ACB4EA2-3F61-462E-B736-7227E1FE765E}" destId="{6D2CCFE4-1DD6-4D8F-B2E0-57399C68C6FE}" srcOrd="1" destOrd="0" presId="urn:microsoft.com/office/officeart/2005/8/layout/list1"/>
    <dgm:cxn modelId="{ADD58D8F-47DA-454B-8060-504C08ADE747}" type="presParOf" srcId="{18D6DF6B-F3E3-4E19-A066-083957EFB7DB}" destId="{0E3462A3-4363-4F57-9C6F-301CD4EB962A}" srcOrd="13" destOrd="0" presId="urn:microsoft.com/office/officeart/2005/8/layout/list1"/>
    <dgm:cxn modelId="{6D5C4EF6-EEF2-4076-963B-9E4BFAA105BE}" type="presParOf" srcId="{18D6DF6B-F3E3-4E19-A066-083957EFB7DB}" destId="{202321DB-5AF5-4FBB-BF99-1D172DBE91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D46D3-571E-4F8C-8C7E-019B0F9B7520}" type="doc">
      <dgm:prSet loTypeId="urn:microsoft.com/office/officeart/2005/8/layout/hierarchy1" loCatId="hierarchy" qsTypeId="urn:microsoft.com/office/officeart/2005/8/quickstyle/simple2" qsCatId="simple" csTypeId="urn:microsoft.com/office/officeart/2005/8/colors/colorful5" csCatId="colorful"/>
      <dgm:spPr/>
      <dgm:t>
        <a:bodyPr/>
        <a:lstStyle/>
        <a:p>
          <a:endParaRPr lang="en-US"/>
        </a:p>
      </dgm:t>
    </dgm:pt>
    <dgm:pt modelId="{CC447E36-D2EB-4252-A3B4-1B40CCA70BCB}">
      <dgm:prSet/>
      <dgm:spPr/>
      <dgm:t>
        <a:bodyPr/>
        <a:lstStyle/>
        <a:p>
          <a:r>
            <a:rPr lang="en-US" dirty="0"/>
            <a:t>If open case, case worker should apply for funding for youth.</a:t>
          </a:r>
        </a:p>
      </dgm:t>
    </dgm:pt>
    <dgm:pt modelId="{A624657A-30F9-4577-BBAF-3D20FBD019EC}" type="parTrans" cxnId="{9A3162A0-4148-41E3-AE2D-F25122103D10}">
      <dgm:prSet/>
      <dgm:spPr/>
      <dgm:t>
        <a:bodyPr/>
        <a:lstStyle/>
        <a:p>
          <a:endParaRPr lang="en-US"/>
        </a:p>
      </dgm:t>
    </dgm:pt>
    <dgm:pt modelId="{96A80A3E-50F0-4D83-A616-EE2A5E4DC2B2}" type="sibTrans" cxnId="{9A3162A0-4148-41E3-AE2D-F25122103D10}">
      <dgm:prSet/>
      <dgm:spPr/>
      <dgm:t>
        <a:bodyPr/>
        <a:lstStyle/>
        <a:p>
          <a:endParaRPr lang="en-US"/>
        </a:p>
      </dgm:t>
    </dgm:pt>
    <dgm:pt modelId="{D3D668DF-C019-4BA7-A75C-E2E2A67DD64D}">
      <dgm:prSet/>
      <dgm:spPr/>
      <dgm:t>
        <a:bodyPr/>
        <a:lstStyle/>
        <a:p>
          <a:r>
            <a:rPr lang="en-US" dirty="0"/>
            <a:t>Funding availability determined by county of jurisdiction.</a:t>
          </a:r>
        </a:p>
      </dgm:t>
    </dgm:pt>
    <dgm:pt modelId="{50B7D852-8D03-42B8-90BB-EB90D23810A6}" type="parTrans" cxnId="{4DE68F56-BC42-44EE-8F16-34D574FA0825}">
      <dgm:prSet/>
      <dgm:spPr/>
      <dgm:t>
        <a:bodyPr/>
        <a:lstStyle/>
        <a:p>
          <a:endParaRPr lang="en-US"/>
        </a:p>
      </dgm:t>
    </dgm:pt>
    <dgm:pt modelId="{1D2B04F7-029A-4E19-957F-439CBC7ECE0E}" type="sibTrans" cxnId="{4DE68F56-BC42-44EE-8F16-34D574FA0825}">
      <dgm:prSet/>
      <dgm:spPr/>
      <dgm:t>
        <a:bodyPr/>
        <a:lstStyle/>
        <a:p>
          <a:endParaRPr lang="en-US"/>
        </a:p>
      </dgm:t>
    </dgm:pt>
    <dgm:pt modelId="{62DBC4CC-C687-4E86-830B-C4462D868251}">
      <dgm:prSet/>
      <dgm:spPr/>
      <dgm:t>
        <a:bodyPr/>
        <a:lstStyle/>
        <a:p>
          <a:r>
            <a:rPr lang="en-US" b="1" i="1" dirty="0"/>
            <a:t>Or</a:t>
          </a:r>
          <a:endParaRPr lang="en-US" dirty="0"/>
        </a:p>
      </dgm:t>
    </dgm:pt>
    <dgm:pt modelId="{02DD4DE6-A596-4DFC-BD0B-5ABB971A45F9}" type="parTrans" cxnId="{6B630CB1-7249-422D-850A-A50AB4F1A38F}">
      <dgm:prSet/>
      <dgm:spPr/>
      <dgm:t>
        <a:bodyPr/>
        <a:lstStyle/>
        <a:p>
          <a:endParaRPr lang="en-US"/>
        </a:p>
      </dgm:t>
    </dgm:pt>
    <dgm:pt modelId="{227D4F21-738F-42D7-9E2A-944385043A83}" type="sibTrans" cxnId="{6B630CB1-7249-422D-850A-A50AB4F1A38F}">
      <dgm:prSet/>
      <dgm:spPr/>
      <dgm:t>
        <a:bodyPr/>
        <a:lstStyle/>
        <a:p>
          <a:endParaRPr lang="en-US"/>
        </a:p>
      </dgm:t>
    </dgm:pt>
    <dgm:pt modelId="{38F4D591-7E83-4BD8-9E4E-CBB2232141DE}">
      <dgm:prSet/>
      <dgm:spPr/>
      <dgm:t>
        <a:bodyPr/>
        <a:lstStyle/>
        <a:p>
          <a:r>
            <a:rPr lang="en-US" dirty="0"/>
            <a:t>If closed case, the county or state in which the youth currently resides is responsible for providing closed case YIT services. </a:t>
          </a:r>
        </a:p>
      </dgm:t>
    </dgm:pt>
    <dgm:pt modelId="{D5D42844-A6FA-4658-9AE0-BFA64B67FD68}" type="parTrans" cxnId="{C5B9A9C2-21FC-4544-BC8A-3B8599C9676A}">
      <dgm:prSet/>
      <dgm:spPr/>
      <dgm:t>
        <a:bodyPr/>
        <a:lstStyle/>
        <a:p>
          <a:endParaRPr lang="en-US"/>
        </a:p>
      </dgm:t>
    </dgm:pt>
    <dgm:pt modelId="{E915F8D4-EA8F-4024-896B-973CAABAFCC1}" type="sibTrans" cxnId="{C5B9A9C2-21FC-4544-BC8A-3B8599C9676A}">
      <dgm:prSet/>
      <dgm:spPr/>
      <dgm:t>
        <a:bodyPr/>
        <a:lstStyle/>
        <a:p>
          <a:endParaRPr lang="en-US"/>
        </a:p>
      </dgm:t>
    </dgm:pt>
    <dgm:pt modelId="{D67F225D-3708-4B64-8BFD-C58CC48CAAD6}">
      <dgm:prSet/>
      <dgm:spPr/>
      <dgm:t>
        <a:bodyPr/>
        <a:lstStyle/>
        <a:p>
          <a:r>
            <a:rPr lang="en-US" dirty="0"/>
            <a:t>Funding availability determined by county of residence.</a:t>
          </a:r>
        </a:p>
      </dgm:t>
    </dgm:pt>
    <dgm:pt modelId="{CBACAF9E-EFE7-4D46-A607-9603E9C5E85B}" type="parTrans" cxnId="{8BEA82AF-B94F-465B-8AC3-30035051E29F}">
      <dgm:prSet/>
      <dgm:spPr/>
      <dgm:t>
        <a:bodyPr/>
        <a:lstStyle/>
        <a:p>
          <a:endParaRPr lang="en-US"/>
        </a:p>
      </dgm:t>
    </dgm:pt>
    <dgm:pt modelId="{B4F41D67-0900-4009-9A67-E4C09DC62FC2}" type="sibTrans" cxnId="{8BEA82AF-B94F-465B-8AC3-30035051E29F}">
      <dgm:prSet/>
      <dgm:spPr/>
      <dgm:t>
        <a:bodyPr/>
        <a:lstStyle/>
        <a:p>
          <a:endParaRPr lang="en-US"/>
        </a:p>
      </dgm:t>
    </dgm:pt>
    <dgm:pt modelId="{103638D3-2A37-481D-BC1C-E195F317434B}" type="pres">
      <dgm:prSet presAssocID="{F5BD46D3-571E-4F8C-8C7E-019B0F9B7520}" presName="hierChild1" presStyleCnt="0">
        <dgm:presLayoutVars>
          <dgm:chPref val="1"/>
          <dgm:dir/>
          <dgm:animOne val="branch"/>
          <dgm:animLvl val="lvl"/>
          <dgm:resizeHandles/>
        </dgm:presLayoutVars>
      </dgm:prSet>
      <dgm:spPr/>
    </dgm:pt>
    <dgm:pt modelId="{6F6CE788-512F-4905-832D-A05DBBC40298}" type="pres">
      <dgm:prSet presAssocID="{CC447E36-D2EB-4252-A3B4-1B40CCA70BCB}" presName="hierRoot1" presStyleCnt="0"/>
      <dgm:spPr/>
    </dgm:pt>
    <dgm:pt modelId="{BDBA0639-89EE-4A59-A1C2-2AA75011C106}" type="pres">
      <dgm:prSet presAssocID="{CC447E36-D2EB-4252-A3B4-1B40CCA70BCB}" presName="composite" presStyleCnt="0"/>
      <dgm:spPr/>
    </dgm:pt>
    <dgm:pt modelId="{798EE1AD-321F-4EA1-AFBF-9E476737EC4E}" type="pres">
      <dgm:prSet presAssocID="{CC447E36-D2EB-4252-A3B4-1B40CCA70BCB}" presName="background" presStyleLbl="node0" presStyleIdx="0" presStyleCnt="3"/>
      <dgm:spPr/>
    </dgm:pt>
    <dgm:pt modelId="{3029B787-FE53-411B-8FAA-D9500C2D2641}" type="pres">
      <dgm:prSet presAssocID="{CC447E36-D2EB-4252-A3B4-1B40CCA70BCB}" presName="text" presStyleLbl="fgAcc0" presStyleIdx="0" presStyleCnt="3">
        <dgm:presLayoutVars>
          <dgm:chPref val="3"/>
        </dgm:presLayoutVars>
      </dgm:prSet>
      <dgm:spPr/>
    </dgm:pt>
    <dgm:pt modelId="{31DF75D5-5C0C-41D1-93B7-A644062D630D}" type="pres">
      <dgm:prSet presAssocID="{CC447E36-D2EB-4252-A3B4-1B40CCA70BCB}" presName="hierChild2" presStyleCnt="0"/>
      <dgm:spPr/>
    </dgm:pt>
    <dgm:pt modelId="{FBE89B9B-5745-4B03-B263-7B2BCDB49E5C}" type="pres">
      <dgm:prSet presAssocID="{D3D668DF-C019-4BA7-A75C-E2E2A67DD64D}" presName="hierRoot1" presStyleCnt="0"/>
      <dgm:spPr/>
    </dgm:pt>
    <dgm:pt modelId="{A9FE8489-957C-4E28-B753-E42A9E620DDA}" type="pres">
      <dgm:prSet presAssocID="{D3D668DF-C019-4BA7-A75C-E2E2A67DD64D}" presName="composite" presStyleCnt="0"/>
      <dgm:spPr/>
    </dgm:pt>
    <dgm:pt modelId="{F41B83E4-A99A-4C14-9341-869C394422F5}" type="pres">
      <dgm:prSet presAssocID="{D3D668DF-C019-4BA7-A75C-E2E2A67DD64D}" presName="background" presStyleLbl="node0" presStyleIdx="1" presStyleCnt="3"/>
      <dgm:spPr/>
    </dgm:pt>
    <dgm:pt modelId="{94FA82F4-39B4-470E-8263-C822B9B3D873}" type="pres">
      <dgm:prSet presAssocID="{D3D668DF-C019-4BA7-A75C-E2E2A67DD64D}" presName="text" presStyleLbl="fgAcc0" presStyleIdx="1" presStyleCnt="3">
        <dgm:presLayoutVars>
          <dgm:chPref val="3"/>
        </dgm:presLayoutVars>
      </dgm:prSet>
      <dgm:spPr/>
    </dgm:pt>
    <dgm:pt modelId="{A3833F2C-B97D-4CB4-AC5C-C8363F38DC1C}" type="pres">
      <dgm:prSet presAssocID="{D3D668DF-C019-4BA7-A75C-E2E2A67DD64D}" presName="hierChild2" presStyleCnt="0"/>
      <dgm:spPr/>
    </dgm:pt>
    <dgm:pt modelId="{017B7E1C-252F-463E-AE62-13747A2F00EC}" type="pres">
      <dgm:prSet presAssocID="{62DBC4CC-C687-4E86-830B-C4462D868251}" presName="hierRoot1" presStyleCnt="0"/>
      <dgm:spPr/>
    </dgm:pt>
    <dgm:pt modelId="{6990FC6E-FE31-40A3-AED0-2AF3B58A2B89}" type="pres">
      <dgm:prSet presAssocID="{62DBC4CC-C687-4E86-830B-C4462D868251}" presName="composite" presStyleCnt="0"/>
      <dgm:spPr/>
    </dgm:pt>
    <dgm:pt modelId="{E2BA53FA-7F40-4E37-85D0-AF57F6D7B581}" type="pres">
      <dgm:prSet presAssocID="{62DBC4CC-C687-4E86-830B-C4462D868251}" presName="background" presStyleLbl="node0" presStyleIdx="2" presStyleCnt="3"/>
      <dgm:spPr/>
    </dgm:pt>
    <dgm:pt modelId="{74022097-09C8-4975-AD63-BB504B08DE63}" type="pres">
      <dgm:prSet presAssocID="{62DBC4CC-C687-4E86-830B-C4462D868251}" presName="text" presStyleLbl="fgAcc0" presStyleIdx="2" presStyleCnt="3">
        <dgm:presLayoutVars>
          <dgm:chPref val="3"/>
        </dgm:presLayoutVars>
      </dgm:prSet>
      <dgm:spPr/>
    </dgm:pt>
    <dgm:pt modelId="{8E3C4C44-15AB-4921-8038-5703F9B9960F}" type="pres">
      <dgm:prSet presAssocID="{62DBC4CC-C687-4E86-830B-C4462D868251}" presName="hierChild2" presStyleCnt="0"/>
      <dgm:spPr/>
    </dgm:pt>
    <dgm:pt modelId="{DC76B2E7-FAA6-4571-B59C-9D3CF3E5C6D0}" type="pres">
      <dgm:prSet presAssocID="{D5D42844-A6FA-4658-9AE0-BFA64B67FD68}" presName="Name10" presStyleLbl="parChTrans1D2" presStyleIdx="0" presStyleCnt="2"/>
      <dgm:spPr/>
    </dgm:pt>
    <dgm:pt modelId="{B70996C0-986F-4858-8649-28A2422E3993}" type="pres">
      <dgm:prSet presAssocID="{38F4D591-7E83-4BD8-9E4E-CBB2232141DE}" presName="hierRoot2" presStyleCnt="0"/>
      <dgm:spPr/>
    </dgm:pt>
    <dgm:pt modelId="{879B68C6-E6B9-4A47-88D0-2F56B1E9F1D4}" type="pres">
      <dgm:prSet presAssocID="{38F4D591-7E83-4BD8-9E4E-CBB2232141DE}" presName="composite2" presStyleCnt="0"/>
      <dgm:spPr/>
    </dgm:pt>
    <dgm:pt modelId="{795C3134-2A6E-4A37-86CA-80B20BB09B23}" type="pres">
      <dgm:prSet presAssocID="{38F4D591-7E83-4BD8-9E4E-CBB2232141DE}" presName="background2" presStyleLbl="node2" presStyleIdx="0" presStyleCnt="2"/>
      <dgm:spPr/>
    </dgm:pt>
    <dgm:pt modelId="{50BCD77D-96DF-4A77-8151-41317F8C557B}" type="pres">
      <dgm:prSet presAssocID="{38F4D591-7E83-4BD8-9E4E-CBB2232141DE}" presName="text2" presStyleLbl="fgAcc2" presStyleIdx="0" presStyleCnt="2">
        <dgm:presLayoutVars>
          <dgm:chPref val="3"/>
        </dgm:presLayoutVars>
      </dgm:prSet>
      <dgm:spPr/>
    </dgm:pt>
    <dgm:pt modelId="{9A7923FD-0D3C-4849-92B8-A74EAD8C9220}" type="pres">
      <dgm:prSet presAssocID="{38F4D591-7E83-4BD8-9E4E-CBB2232141DE}" presName="hierChild3" presStyleCnt="0"/>
      <dgm:spPr/>
    </dgm:pt>
    <dgm:pt modelId="{F00C5866-997C-4975-838F-58B9CD7FDCB3}" type="pres">
      <dgm:prSet presAssocID="{CBACAF9E-EFE7-4D46-A607-9603E9C5E85B}" presName="Name10" presStyleLbl="parChTrans1D2" presStyleIdx="1" presStyleCnt="2"/>
      <dgm:spPr/>
    </dgm:pt>
    <dgm:pt modelId="{D90B3EF0-9A78-4FEB-930B-E68C2AA4AC19}" type="pres">
      <dgm:prSet presAssocID="{D67F225D-3708-4B64-8BFD-C58CC48CAAD6}" presName="hierRoot2" presStyleCnt="0"/>
      <dgm:spPr/>
    </dgm:pt>
    <dgm:pt modelId="{9BAA135A-22DA-4B16-87AE-4D6479A857FF}" type="pres">
      <dgm:prSet presAssocID="{D67F225D-3708-4B64-8BFD-C58CC48CAAD6}" presName="composite2" presStyleCnt="0"/>
      <dgm:spPr/>
    </dgm:pt>
    <dgm:pt modelId="{9DD5ECD8-E6B5-476C-8427-A43D82938F0A}" type="pres">
      <dgm:prSet presAssocID="{D67F225D-3708-4B64-8BFD-C58CC48CAAD6}" presName="background2" presStyleLbl="node2" presStyleIdx="1" presStyleCnt="2"/>
      <dgm:spPr/>
    </dgm:pt>
    <dgm:pt modelId="{7825AEDF-AFE2-485D-8282-F3B93A94E37D}" type="pres">
      <dgm:prSet presAssocID="{D67F225D-3708-4B64-8BFD-C58CC48CAAD6}" presName="text2" presStyleLbl="fgAcc2" presStyleIdx="1" presStyleCnt="2">
        <dgm:presLayoutVars>
          <dgm:chPref val="3"/>
        </dgm:presLayoutVars>
      </dgm:prSet>
      <dgm:spPr/>
    </dgm:pt>
    <dgm:pt modelId="{161AE34F-9A30-4A14-9D0E-D91B67CCFEDA}" type="pres">
      <dgm:prSet presAssocID="{D67F225D-3708-4B64-8BFD-C58CC48CAAD6}" presName="hierChild3" presStyleCnt="0"/>
      <dgm:spPr/>
    </dgm:pt>
  </dgm:ptLst>
  <dgm:cxnLst>
    <dgm:cxn modelId="{E75BE308-4974-475F-8128-F6F0EDD8C69F}" type="presOf" srcId="{CC447E36-D2EB-4252-A3B4-1B40CCA70BCB}" destId="{3029B787-FE53-411B-8FAA-D9500C2D2641}" srcOrd="0" destOrd="0" presId="urn:microsoft.com/office/officeart/2005/8/layout/hierarchy1"/>
    <dgm:cxn modelId="{2693F816-7350-4442-8C7A-B66E4213F59F}" type="presOf" srcId="{CBACAF9E-EFE7-4D46-A607-9603E9C5E85B}" destId="{F00C5866-997C-4975-838F-58B9CD7FDCB3}" srcOrd="0" destOrd="0" presId="urn:microsoft.com/office/officeart/2005/8/layout/hierarchy1"/>
    <dgm:cxn modelId="{024CAF2F-F914-4C87-AA7E-3AA48BD9A7E2}" type="presOf" srcId="{D67F225D-3708-4B64-8BFD-C58CC48CAAD6}" destId="{7825AEDF-AFE2-485D-8282-F3B93A94E37D}" srcOrd="0" destOrd="0" presId="urn:microsoft.com/office/officeart/2005/8/layout/hierarchy1"/>
    <dgm:cxn modelId="{C4D51D43-0367-40F3-900B-1131F4013E56}" type="presOf" srcId="{62DBC4CC-C687-4E86-830B-C4462D868251}" destId="{74022097-09C8-4975-AD63-BB504B08DE63}" srcOrd="0" destOrd="0" presId="urn:microsoft.com/office/officeart/2005/8/layout/hierarchy1"/>
    <dgm:cxn modelId="{4DE68F56-BC42-44EE-8F16-34D574FA0825}" srcId="{F5BD46D3-571E-4F8C-8C7E-019B0F9B7520}" destId="{D3D668DF-C019-4BA7-A75C-E2E2A67DD64D}" srcOrd="1" destOrd="0" parTransId="{50B7D852-8D03-42B8-90BB-EB90D23810A6}" sibTransId="{1D2B04F7-029A-4E19-957F-439CBC7ECE0E}"/>
    <dgm:cxn modelId="{0989387B-71C8-472B-8CA1-7F7ACCDDF818}" type="presOf" srcId="{F5BD46D3-571E-4F8C-8C7E-019B0F9B7520}" destId="{103638D3-2A37-481D-BC1C-E195F317434B}" srcOrd="0" destOrd="0" presId="urn:microsoft.com/office/officeart/2005/8/layout/hierarchy1"/>
    <dgm:cxn modelId="{DABB2C82-0473-47DB-B1C7-7FE53484D5BD}" type="presOf" srcId="{38F4D591-7E83-4BD8-9E4E-CBB2232141DE}" destId="{50BCD77D-96DF-4A77-8151-41317F8C557B}" srcOrd="0" destOrd="0" presId="urn:microsoft.com/office/officeart/2005/8/layout/hierarchy1"/>
    <dgm:cxn modelId="{9A3162A0-4148-41E3-AE2D-F25122103D10}" srcId="{F5BD46D3-571E-4F8C-8C7E-019B0F9B7520}" destId="{CC447E36-D2EB-4252-A3B4-1B40CCA70BCB}" srcOrd="0" destOrd="0" parTransId="{A624657A-30F9-4577-BBAF-3D20FBD019EC}" sibTransId="{96A80A3E-50F0-4D83-A616-EE2A5E4DC2B2}"/>
    <dgm:cxn modelId="{8BEA82AF-B94F-465B-8AC3-30035051E29F}" srcId="{62DBC4CC-C687-4E86-830B-C4462D868251}" destId="{D67F225D-3708-4B64-8BFD-C58CC48CAAD6}" srcOrd="1" destOrd="0" parTransId="{CBACAF9E-EFE7-4D46-A607-9603E9C5E85B}" sibTransId="{B4F41D67-0900-4009-9A67-E4C09DC62FC2}"/>
    <dgm:cxn modelId="{6B630CB1-7249-422D-850A-A50AB4F1A38F}" srcId="{F5BD46D3-571E-4F8C-8C7E-019B0F9B7520}" destId="{62DBC4CC-C687-4E86-830B-C4462D868251}" srcOrd="2" destOrd="0" parTransId="{02DD4DE6-A596-4DFC-BD0B-5ABB971A45F9}" sibTransId="{227D4F21-738F-42D7-9E2A-944385043A83}"/>
    <dgm:cxn modelId="{DD575FB6-6B4C-4518-B9FF-BFA4850EE3AE}" type="presOf" srcId="{D5D42844-A6FA-4658-9AE0-BFA64B67FD68}" destId="{DC76B2E7-FAA6-4571-B59C-9D3CF3E5C6D0}" srcOrd="0" destOrd="0" presId="urn:microsoft.com/office/officeart/2005/8/layout/hierarchy1"/>
    <dgm:cxn modelId="{C5B9A9C2-21FC-4544-BC8A-3B8599C9676A}" srcId="{62DBC4CC-C687-4E86-830B-C4462D868251}" destId="{38F4D591-7E83-4BD8-9E4E-CBB2232141DE}" srcOrd="0" destOrd="0" parTransId="{D5D42844-A6FA-4658-9AE0-BFA64B67FD68}" sibTransId="{E915F8D4-EA8F-4024-896B-973CAABAFCC1}"/>
    <dgm:cxn modelId="{DDA525F4-D6B3-44DD-B217-94D34AC67DBB}" type="presOf" srcId="{D3D668DF-C019-4BA7-A75C-E2E2A67DD64D}" destId="{94FA82F4-39B4-470E-8263-C822B9B3D873}" srcOrd="0" destOrd="0" presId="urn:microsoft.com/office/officeart/2005/8/layout/hierarchy1"/>
    <dgm:cxn modelId="{E9971A15-6545-4F72-90FA-0DCC8EEF01D4}" type="presParOf" srcId="{103638D3-2A37-481D-BC1C-E195F317434B}" destId="{6F6CE788-512F-4905-832D-A05DBBC40298}" srcOrd="0" destOrd="0" presId="urn:microsoft.com/office/officeart/2005/8/layout/hierarchy1"/>
    <dgm:cxn modelId="{90CB1BB2-DAF5-4563-B6C4-51EF3CFA2291}" type="presParOf" srcId="{6F6CE788-512F-4905-832D-A05DBBC40298}" destId="{BDBA0639-89EE-4A59-A1C2-2AA75011C106}" srcOrd="0" destOrd="0" presId="urn:microsoft.com/office/officeart/2005/8/layout/hierarchy1"/>
    <dgm:cxn modelId="{688B5499-DA74-4827-88D1-B1E02B4D7C31}" type="presParOf" srcId="{BDBA0639-89EE-4A59-A1C2-2AA75011C106}" destId="{798EE1AD-321F-4EA1-AFBF-9E476737EC4E}" srcOrd="0" destOrd="0" presId="urn:microsoft.com/office/officeart/2005/8/layout/hierarchy1"/>
    <dgm:cxn modelId="{5CD99F5C-6B3B-4BF6-880C-DFDA7421BDA5}" type="presParOf" srcId="{BDBA0639-89EE-4A59-A1C2-2AA75011C106}" destId="{3029B787-FE53-411B-8FAA-D9500C2D2641}" srcOrd="1" destOrd="0" presId="urn:microsoft.com/office/officeart/2005/8/layout/hierarchy1"/>
    <dgm:cxn modelId="{9B41FB5B-FDD7-4DA7-964D-94B1244AB1D1}" type="presParOf" srcId="{6F6CE788-512F-4905-832D-A05DBBC40298}" destId="{31DF75D5-5C0C-41D1-93B7-A644062D630D}" srcOrd="1" destOrd="0" presId="urn:microsoft.com/office/officeart/2005/8/layout/hierarchy1"/>
    <dgm:cxn modelId="{0C628393-B6BF-407E-8084-9C2F237B212C}" type="presParOf" srcId="{103638D3-2A37-481D-BC1C-E195F317434B}" destId="{FBE89B9B-5745-4B03-B263-7B2BCDB49E5C}" srcOrd="1" destOrd="0" presId="urn:microsoft.com/office/officeart/2005/8/layout/hierarchy1"/>
    <dgm:cxn modelId="{0F9B22B2-0D7B-4F4E-A2B3-EF47E66EAA56}" type="presParOf" srcId="{FBE89B9B-5745-4B03-B263-7B2BCDB49E5C}" destId="{A9FE8489-957C-4E28-B753-E42A9E620DDA}" srcOrd="0" destOrd="0" presId="urn:microsoft.com/office/officeart/2005/8/layout/hierarchy1"/>
    <dgm:cxn modelId="{C6675809-4F68-458A-9AB4-68A7A598CD3B}" type="presParOf" srcId="{A9FE8489-957C-4E28-B753-E42A9E620DDA}" destId="{F41B83E4-A99A-4C14-9341-869C394422F5}" srcOrd="0" destOrd="0" presId="urn:microsoft.com/office/officeart/2005/8/layout/hierarchy1"/>
    <dgm:cxn modelId="{2BBD4493-132B-4793-BF30-21706388C527}" type="presParOf" srcId="{A9FE8489-957C-4E28-B753-E42A9E620DDA}" destId="{94FA82F4-39B4-470E-8263-C822B9B3D873}" srcOrd="1" destOrd="0" presId="urn:microsoft.com/office/officeart/2005/8/layout/hierarchy1"/>
    <dgm:cxn modelId="{9740B3E4-50AE-495C-82AD-54B7FB93A8C6}" type="presParOf" srcId="{FBE89B9B-5745-4B03-B263-7B2BCDB49E5C}" destId="{A3833F2C-B97D-4CB4-AC5C-C8363F38DC1C}" srcOrd="1" destOrd="0" presId="urn:microsoft.com/office/officeart/2005/8/layout/hierarchy1"/>
    <dgm:cxn modelId="{3C8A9AA9-E707-491C-8E92-CA5B71BDC0DD}" type="presParOf" srcId="{103638D3-2A37-481D-BC1C-E195F317434B}" destId="{017B7E1C-252F-463E-AE62-13747A2F00EC}" srcOrd="2" destOrd="0" presId="urn:microsoft.com/office/officeart/2005/8/layout/hierarchy1"/>
    <dgm:cxn modelId="{2C20F6E3-2675-45E2-8AD1-2C84557F1233}" type="presParOf" srcId="{017B7E1C-252F-463E-AE62-13747A2F00EC}" destId="{6990FC6E-FE31-40A3-AED0-2AF3B58A2B89}" srcOrd="0" destOrd="0" presId="urn:microsoft.com/office/officeart/2005/8/layout/hierarchy1"/>
    <dgm:cxn modelId="{C6CFB09D-9527-438A-AA01-814A0A2D21FA}" type="presParOf" srcId="{6990FC6E-FE31-40A3-AED0-2AF3B58A2B89}" destId="{E2BA53FA-7F40-4E37-85D0-AF57F6D7B581}" srcOrd="0" destOrd="0" presId="urn:microsoft.com/office/officeart/2005/8/layout/hierarchy1"/>
    <dgm:cxn modelId="{53048A02-2B95-4284-954E-EDBC1238FF4E}" type="presParOf" srcId="{6990FC6E-FE31-40A3-AED0-2AF3B58A2B89}" destId="{74022097-09C8-4975-AD63-BB504B08DE63}" srcOrd="1" destOrd="0" presId="urn:microsoft.com/office/officeart/2005/8/layout/hierarchy1"/>
    <dgm:cxn modelId="{8A9DE8BB-F558-499B-AD28-AC1424530598}" type="presParOf" srcId="{017B7E1C-252F-463E-AE62-13747A2F00EC}" destId="{8E3C4C44-15AB-4921-8038-5703F9B9960F}" srcOrd="1" destOrd="0" presId="urn:microsoft.com/office/officeart/2005/8/layout/hierarchy1"/>
    <dgm:cxn modelId="{51068722-A4DA-48C1-B04D-1C88E66A0E36}" type="presParOf" srcId="{8E3C4C44-15AB-4921-8038-5703F9B9960F}" destId="{DC76B2E7-FAA6-4571-B59C-9D3CF3E5C6D0}" srcOrd="0" destOrd="0" presId="urn:microsoft.com/office/officeart/2005/8/layout/hierarchy1"/>
    <dgm:cxn modelId="{4CAEC4AA-042D-4CCF-A68E-9892863C059A}" type="presParOf" srcId="{8E3C4C44-15AB-4921-8038-5703F9B9960F}" destId="{B70996C0-986F-4858-8649-28A2422E3993}" srcOrd="1" destOrd="0" presId="urn:microsoft.com/office/officeart/2005/8/layout/hierarchy1"/>
    <dgm:cxn modelId="{B772AE6F-BFE6-426E-8C4A-2BAFC38E4FD5}" type="presParOf" srcId="{B70996C0-986F-4858-8649-28A2422E3993}" destId="{879B68C6-E6B9-4A47-88D0-2F56B1E9F1D4}" srcOrd="0" destOrd="0" presId="urn:microsoft.com/office/officeart/2005/8/layout/hierarchy1"/>
    <dgm:cxn modelId="{4F0BA7A8-7CFA-4ADE-A3C6-A8100606C56F}" type="presParOf" srcId="{879B68C6-E6B9-4A47-88D0-2F56B1E9F1D4}" destId="{795C3134-2A6E-4A37-86CA-80B20BB09B23}" srcOrd="0" destOrd="0" presId="urn:microsoft.com/office/officeart/2005/8/layout/hierarchy1"/>
    <dgm:cxn modelId="{469A4AF0-7EF3-4E38-93B2-BE249C3B2F55}" type="presParOf" srcId="{879B68C6-E6B9-4A47-88D0-2F56B1E9F1D4}" destId="{50BCD77D-96DF-4A77-8151-41317F8C557B}" srcOrd="1" destOrd="0" presId="urn:microsoft.com/office/officeart/2005/8/layout/hierarchy1"/>
    <dgm:cxn modelId="{C9CF97AE-F44D-4430-9907-B87103E9470A}" type="presParOf" srcId="{B70996C0-986F-4858-8649-28A2422E3993}" destId="{9A7923FD-0D3C-4849-92B8-A74EAD8C9220}" srcOrd="1" destOrd="0" presId="urn:microsoft.com/office/officeart/2005/8/layout/hierarchy1"/>
    <dgm:cxn modelId="{F191CA60-F73D-49FD-9CE7-67A904530275}" type="presParOf" srcId="{8E3C4C44-15AB-4921-8038-5703F9B9960F}" destId="{F00C5866-997C-4975-838F-58B9CD7FDCB3}" srcOrd="2" destOrd="0" presId="urn:microsoft.com/office/officeart/2005/8/layout/hierarchy1"/>
    <dgm:cxn modelId="{18A45B15-FF7B-4226-9383-9AF8CFBD5CE8}" type="presParOf" srcId="{8E3C4C44-15AB-4921-8038-5703F9B9960F}" destId="{D90B3EF0-9A78-4FEB-930B-E68C2AA4AC19}" srcOrd="3" destOrd="0" presId="urn:microsoft.com/office/officeart/2005/8/layout/hierarchy1"/>
    <dgm:cxn modelId="{DBBEED42-92C0-45FE-9E6A-073AA8C25628}" type="presParOf" srcId="{D90B3EF0-9A78-4FEB-930B-E68C2AA4AC19}" destId="{9BAA135A-22DA-4B16-87AE-4D6479A857FF}" srcOrd="0" destOrd="0" presId="urn:microsoft.com/office/officeart/2005/8/layout/hierarchy1"/>
    <dgm:cxn modelId="{39E9017F-85F0-496C-9B9B-6A5892F96089}" type="presParOf" srcId="{9BAA135A-22DA-4B16-87AE-4D6479A857FF}" destId="{9DD5ECD8-E6B5-476C-8427-A43D82938F0A}" srcOrd="0" destOrd="0" presId="urn:microsoft.com/office/officeart/2005/8/layout/hierarchy1"/>
    <dgm:cxn modelId="{CB850362-D7EA-4DA1-8628-6F8E321F3C50}" type="presParOf" srcId="{9BAA135A-22DA-4B16-87AE-4D6479A857FF}" destId="{7825AEDF-AFE2-485D-8282-F3B93A94E37D}" srcOrd="1" destOrd="0" presId="urn:microsoft.com/office/officeart/2005/8/layout/hierarchy1"/>
    <dgm:cxn modelId="{2B663047-D258-458A-BCA3-1DF7B29B0895}" type="presParOf" srcId="{D90B3EF0-9A78-4FEB-930B-E68C2AA4AC19}" destId="{161AE34F-9A30-4A14-9D0E-D91B67CCFE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7FA853-EE26-E346-A526-FF9413889CDF}"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n-US"/>
        </a:p>
      </dgm:t>
    </dgm:pt>
    <dgm:pt modelId="{1C58734C-C757-894D-8D26-A92FDEA6FE0A}">
      <dgm:prSet phldrT="[Text]"/>
      <dgm:spPr>
        <a:solidFill>
          <a:schemeClr val="accent2"/>
        </a:solidFill>
      </dgm:spPr>
      <dgm:t>
        <a:bodyPr vert="vert" anchor="t" anchorCtr="0"/>
        <a:lstStyle/>
        <a:p>
          <a:r>
            <a:rPr lang="en-US" dirty="0"/>
            <a:t>1</a:t>
          </a:r>
        </a:p>
      </dgm:t>
    </dgm:pt>
    <dgm:pt modelId="{743A7D39-2D06-D34D-80DC-AE403883958A}" type="parTrans" cxnId="{7C790D97-AB05-3E4B-AEF8-04F5D218214C}">
      <dgm:prSet/>
      <dgm:spPr/>
      <dgm:t>
        <a:bodyPr/>
        <a:lstStyle/>
        <a:p>
          <a:endParaRPr lang="en-US"/>
        </a:p>
      </dgm:t>
    </dgm:pt>
    <dgm:pt modelId="{34E3871D-F7BC-7247-90D3-9EE0E3674ABE}" type="sibTrans" cxnId="{7C790D97-AB05-3E4B-AEF8-04F5D218214C}">
      <dgm:prSet/>
      <dgm:spPr/>
      <dgm:t>
        <a:bodyPr/>
        <a:lstStyle/>
        <a:p>
          <a:endParaRPr lang="en-US"/>
        </a:p>
      </dgm:t>
    </dgm:pt>
    <dgm:pt modelId="{AA0329C4-34C4-A34A-A46C-592715D6FB16}">
      <dgm:prSet phldrT="[Text]" custT="1"/>
      <dgm:spPr/>
      <dgm:t>
        <a:bodyPr/>
        <a:lstStyle/>
        <a:p>
          <a:pPr>
            <a:buFont typeface="Symbol" pitchFamily="2" charset="2"/>
            <a:buChar char=""/>
          </a:pPr>
          <a:endParaRPr lang="en-US" sz="500" dirty="0"/>
        </a:p>
        <a:p>
          <a:pPr>
            <a:buFont typeface="Symbol" pitchFamily="2" charset="2"/>
            <a:buChar char=""/>
          </a:pPr>
          <a:endParaRPr lang="en-US" sz="500" dirty="0"/>
        </a:p>
        <a:p>
          <a:pPr>
            <a:buFont typeface="Symbol" pitchFamily="2" charset="2"/>
            <a:buChar char=""/>
          </a:pPr>
          <a:endParaRPr lang="en-US" sz="500" dirty="0"/>
        </a:p>
        <a:p>
          <a:pPr>
            <a:buFont typeface="Symbol" pitchFamily="2" charset="2"/>
            <a:buChar char=""/>
          </a:pPr>
          <a:r>
            <a:rPr lang="en-US" sz="1600" dirty="0"/>
            <a:t>Young people learn financial capability skills that are critical as they take on adult responsibilities, often without the guidance and support of their parents or other adult caregiver</a:t>
          </a:r>
        </a:p>
      </dgm:t>
    </dgm:pt>
    <dgm:pt modelId="{AFD64919-1859-824B-B9CC-87F6023A233D}" type="parTrans" cxnId="{A93A6449-E93E-554A-B9AB-AB7EE288DB79}">
      <dgm:prSet/>
      <dgm:spPr/>
      <dgm:t>
        <a:bodyPr/>
        <a:lstStyle/>
        <a:p>
          <a:endParaRPr lang="en-US"/>
        </a:p>
      </dgm:t>
    </dgm:pt>
    <dgm:pt modelId="{A49BFE75-199D-5348-8D03-44E5AB175F45}" type="sibTrans" cxnId="{A93A6449-E93E-554A-B9AB-AB7EE288DB79}">
      <dgm:prSet/>
      <dgm:spPr/>
      <dgm:t>
        <a:bodyPr/>
        <a:lstStyle/>
        <a:p>
          <a:endParaRPr lang="en-US"/>
        </a:p>
      </dgm:t>
    </dgm:pt>
    <dgm:pt modelId="{DCB33F24-E1B2-0046-908B-3897E18D125F}">
      <dgm:prSet phldrT="[Text]"/>
      <dgm:spPr>
        <a:solidFill>
          <a:schemeClr val="accent2"/>
        </a:solidFill>
      </dgm:spPr>
      <dgm:t>
        <a:bodyPr vert="vert" anchor="t" anchorCtr="0"/>
        <a:lstStyle/>
        <a:p>
          <a:r>
            <a:rPr lang="en-US" dirty="0"/>
            <a:t>2</a:t>
          </a:r>
        </a:p>
      </dgm:t>
    </dgm:pt>
    <dgm:pt modelId="{F4F6EF41-14DF-1F48-8DC5-05223E4A75DA}" type="parTrans" cxnId="{173F8082-89B8-764E-9B2D-BE05B9106D82}">
      <dgm:prSet/>
      <dgm:spPr/>
      <dgm:t>
        <a:bodyPr/>
        <a:lstStyle/>
        <a:p>
          <a:endParaRPr lang="en-US"/>
        </a:p>
      </dgm:t>
    </dgm:pt>
    <dgm:pt modelId="{6911E173-75BE-FE40-B690-91ED1BE8142D}" type="sibTrans" cxnId="{173F8082-89B8-764E-9B2D-BE05B9106D82}">
      <dgm:prSet/>
      <dgm:spPr/>
      <dgm:t>
        <a:bodyPr/>
        <a:lstStyle/>
        <a:p>
          <a:endParaRPr lang="en-US"/>
        </a:p>
      </dgm:t>
    </dgm:pt>
    <dgm:pt modelId="{1830D239-16A6-A947-894A-BF23EA26C9F9}">
      <dgm:prSet phldrT="[Text]" custT="1"/>
      <dgm:spPr/>
      <dgm:t>
        <a:bodyPr/>
        <a:lstStyle/>
        <a:p>
          <a:pPr>
            <a:buFont typeface="Symbol" pitchFamily="2" charset="2"/>
            <a:buChar char=""/>
          </a:pPr>
          <a:endParaRPr lang="en-US" sz="500" dirty="0"/>
        </a:p>
        <a:p>
          <a:pPr>
            <a:buFont typeface="Symbol" pitchFamily="2" charset="2"/>
            <a:buChar char=""/>
          </a:pPr>
          <a:endParaRPr lang="en-US" sz="500" dirty="0"/>
        </a:p>
        <a:p>
          <a:pPr>
            <a:buFont typeface="Symbol" pitchFamily="2" charset="2"/>
            <a:buChar char=""/>
          </a:pPr>
          <a:endParaRPr lang="en-US" sz="500" dirty="0"/>
        </a:p>
        <a:p>
          <a:pPr>
            <a:buFont typeface="Symbol" pitchFamily="2" charset="2"/>
            <a:buChar char=""/>
          </a:pPr>
          <a:r>
            <a:rPr lang="en-US" sz="1600" dirty="0"/>
            <a:t>Young people gain  confidence as they save to purchase assets that are important to meeting key developmental milestones, such as cars to get to school or work, educational expenses and housing-related costs.</a:t>
          </a:r>
        </a:p>
      </dgm:t>
    </dgm:pt>
    <dgm:pt modelId="{DDA02EF8-4915-C644-8EBE-A98314E8AB38}" type="parTrans" cxnId="{A39E344F-CA1F-0544-8EF1-CC67CF88C58A}">
      <dgm:prSet/>
      <dgm:spPr/>
      <dgm:t>
        <a:bodyPr/>
        <a:lstStyle/>
        <a:p>
          <a:endParaRPr lang="en-US"/>
        </a:p>
      </dgm:t>
    </dgm:pt>
    <dgm:pt modelId="{8A514BDA-0E98-A647-B707-6B15AEF10767}" type="sibTrans" cxnId="{A39E344F-CA1F-0544-8EF1-CC67CF88C58A}">
      <dgm:prSet/>
      <dgm:spPr/>
      <dgm:t>
        <a:bodyPr/>
        <a:lstStyle/>
        <a:p>
          <a:endParaRPr lang="en-US"/>
        </a:p>
      </dgm:t>
    </dgm:pt>
    <dgm:pt modelId="{57621E63-8F32-734A-B1AD-6217B107BCCD}">
      <dgm:prSet phldrT="[Text]"/>
      <dgm:spPr>
        <a:solidFill>
          <a:schemeClr val="accent2"/>
        </a:solidFill>
      </dgm:spPr>
      <dgm:t>
        <a:bodyPr vert="vert"/>
        <a:lstStyle/>
        <a:p>
          <a:r>
            <a:rPr lang="en-US" dirty="0"/>
            <a:t>3</a:t>
          </a:r>
        </a:p>
      </dgm:t>
    </dgm:pt>
    <dgm:pt modelId="{BF7E7A0D-7C97-8B4A-80DE-00DDA0A55405}" type="parTrans" cxnId="{54AD83F6-D872-2647-926B-2906D73C2031}">
      <dgm:prSet/>
      <dgm:spPr/>
      <dgm:t>
        <a:bodyPr/>
        <a:lstStyle/>
        <a:p>
          <a:endParaRPr lang="en-US"/>
        </a:p>
      </dgm:t>
    </dgm:pt>
    <dgm:pt modelId="{7C1C3A20-308B-2645-8D20-31B7D5A12338}" type="sibTrans" cxnId="{54AD83F6-D872-2647-926B-2906D73C2031}">
      <dgm:prSet/>
      <dgm:spPr/>
      <dgm:t>
        <a:bodyPr/>
        <a:lstStyle/>
        <a:p>
          <a:endParaRPr lang="en-US"/>
        </a:p>
      </dgm:t>
    </dgm:pt>
    <dgm:pt modelId="{176CBF88-A17C-994A-A482-98B846779C60}">
      <dgm:prSet phldrT="[Text]" custT="1"/>
      <dgm:spPr/>
      <dgm:t>
        <a:bodyPr/>
        <a:lstStyle/>
        <a:p>
          <a:pPr>
            <a:buFont typeface="Symbol" pitchFamily="2" charset="2"/>
            <a:buChar char=""/>
          </a:pPr>
          <a:endParaRPr lang="en-US" sz="500" dirty="0"/>
        </a:p>
        <a:p>
          <a:pPr>
            <a:buFont typeface="Symbol" pitchFamily="2" charset="2"/>
            <a:buChar char=""/>
          </a:pPr>
          <a:endParaRPr lang="en-US" sz="1000" dirty="0"/>
        </a:p>
        <a:p>
          <a:pPr>
            <a:buFont typeface="Symbol" pitchFamily="2" charset="2"/>
            <a:buChar char=""/>
          </a:pPr>
          <a:r>
            <a:rPr lang="en-US" sz="1600" dirty="0"/>
            <a:t>Young people form relationships with peers and adult supporters and learn how to access community resources that are important in their preparation for adulthood </a:t>
          </a:r>
        </a:p>
      </dgm:t>
    </dgm:pt>
    <dgm:pt modelId="{471B7C9B-3D69-BF4E-969B-F12053377632}" type="parTrans" cxnId="{C817E672-840D-A344-933F-4145AC04B337}">
      <dgm:prSet/>
      <dgm:spPr/>
      <dgm:t>
        <a:bodyPr/>
        <a:lstStyle/>
        <a:p>
          <a:endParaRPr lang="en-US"/>
        </a:p>
      </dgm:t>
    </dgm:pt>
    <dgm:pt modelId="{7F06BCC5-0819-CD42-B83D-9DDA66D30CA4}" type="sibTrans" cxnId="{C817E672-840D-A344-933F-4145AC04B337}">
      <dgm:prSet/>
      <dgm:spPr/>
      <dgm:t>
        <a:bodyPr/>
        <a:lstStyle/>
        <a:p>
          <a:endParaRPr lang="en-US"/>
        </a:p>
      </dgm:t>
    </dgm:pt>
    <dgm:pt modelId="{C18457B3-6692-434B-A9DC-A9BEC293A063}" type="pres">
      <dgm:prSet presAssocID="{2F7FA853-EE26-E346-A526-FF9413889CDF}" presName="Name0" presStyleCnt="0">
        <dgm:presLayoutVars>
          <dgm:dir/>
          <dgm:animLvl val="lvl"/>
          <dgm:resizeHandles val="exact"/>
        </dgm:presLayoutVars>
      </dgm:prSet>
      <dgm:spPr/>
    </dgm:pt>
    <dgm:pt modelId="{ABBF0928-0EA7-5A4A-A35A-67168A2EE2BB}" type="pres">
      <dgm:prSet presAssocID="{1C58734C-C757-894D-8D26-A92FDEA6FE0A}" presName="compositeNode" presStyleCnt="0">
        <dgm:presLayoutVars>
          <dgm:bulletEnabled val="1"/>
        </dgm:presLayoutVars>
      </dgm:prSet>
      <dgm:spPr/>
    </dgm:pt>
    <dgm:pt modelId="{1D55A55E-DD97-8A43-B84F-8A7BE8A21C78}" type="pres">
      <dgm:prSet presAssocID="{1C58734C-C757-894D-8D26-A92FDEA6FE0A}" presName="bgRect" presStyleLbl="node1" presStyleIdx="0" presStyleCnt="3" custLinFactNeighborX="-397" custLinFactNeighborY="331"/>
      <dgm:spPr/>
    </dgm:pt>
    <dgm:pt modelId="{717F2CEA-F033-C942-A182-65671D0E1D9B}" type="pres">
      <dgm:prSet presAssocID="{1C58734C-C757-894D-8D26-A92FDEA6FE0A}" presName="parentNode" presStyleLbl="node1" presStyleIdx="0" presStyleCnt="3">
        <dgm:presLayoutVars>
          <dgm:chMax val="0"/>
          <dgm:bulletEnabled val="1"/>
        </dgm:presLayoutVars>
      </dgm:prSet>
      <dgm:spPr/>
    </dgm:pt>
    <dgm:pt modelId="{62D29589-4C9D-884C-96F2-6E3C1B77FE0D}" type="pres">
      <dgm:prSet presAssocID="{1C58734C-C757-894D-8D26-A92FDEA6FE0A}" presName="childNode" presStyleLbl="node1" presStyleIdx="0" presStyleCnt="3">
        <dgm:presLayoutVars>
          <dgm:bulletEnabled val="1"/>
        </dgm:presLayoutVars>
      </dgm:prSet>
      <dgm:spPr/>
    </dgm:pt>
    <dgm:pt modelId="{F7D7D8D4-FA04-4244-9096-27825995F291}" type="pres">
      <dgm:prSet presAssocID="{34E3871D-F7BC-7247-90D3-9EE0E3674ABE}" presName="hSp" presStyleCnt="0"/>
      <dgm:spPr/>
    </dgm:pt>
    <dgm:pt modelId="{74302BDA-BA31-5544-83DE-5CBB4F0B4571}" type="pres">
      <dgm:prSet presAssocID="{34E3871D-F7BC-7247-90D3-9EE0E3674ABE}" presName="vProcSp" presStyleCnt="0"/>
      <dgm:spPr/>
    </dgm:pt>
    <dgm:pt modelId="{9C0A0602-52A8-854C-9835-1C8E49753E6C}" type="pres">
      <dgm:prSet presAssocID="{34E3871D-F7BC-7247-90D3-9EE0E3674ABE}" presName="vSp1" presStyleCnt="0"/>
      <dgm:spPr/>
    </dgm:pt>
    <dgm:pt modelId="{FFA1EBE7-DF1C-E04F-883A-6530F4B02909}" type="pres">
      <dgm:prSet presAssocID="{34E3871D-F7BC-7247-90D3-9EE0E3674ABE}" presName="simulatedConn" presStyleLbl="solidFgAcc1" presStyleIdx="0" presStyleCnt="2"/>
      <dgm:spPr>
        <a:ln>
          <a:solidFill>
            <a:schemeClr val="accent6"/>
          </a:solidFill>
        </a:ln>
      </dgm:spPr>
    </dgm:pt>
    <dgm:pt modelId="{5CF00A5E-800F-DB49-833A-1D79310FDC87}" type="pres">
      <dgm:prSet presAssocID="{34E3871D-F7BC-7247-90D3-9EE0E3674ABE}" presName="vSp2" presStyleCnt="0"/>
      <dgm:spPr/>
    </dgm:pt>
    <dgm:pt modelId="{28616201-50FD-5943-B048-EE77AE00978B}" type="pres">
      <dgm:prSet presAssocID="{34E3871D-F7BC-7247-90D3-9EE0E3674ABE}" presName="sibTrans" presStyleCnt="0"/>
      <dgm:spPr/>
    </dgm:pt>
    <dgm:pt modelId="{25B159DB-AC9E-AE47-859D-F182E6EC546C}" type="pres">
      <dgm:prSet presAssocID="{DCB33F24-E1B2-0046-908B-3897E18D125F}" presName="compositeNode" presStyleCnt="0">
        <dgm:presLayoutVars>
          <dgm:bulletEnabled val="1"/>
        </dgm:presLayoutVars>
      </dgm:prSet>
      <dgm:spPr/>
    </dgm:pt>
    <dgm:pt modelId="{088070B7-91AE-374D-85F2-A3BF82BA87AF}" type="pres">
      <dgm:prSet presAssocID="{DCB33F24-E1B2-0046-908B-3897E18D125F}" presName="bgRect" presStyleLbl="node1" presStyleIdx="1" presStyleCnt="3"/>
      <dgm:spPr/>
    </dgm:pt>
    <dgm:pt modelId="{25C23E06-5AD6-D24C-9BB7-CFC2EC0B58C2}" type="pres">
      <dgm:prSet presAssocID="{DCB33F24-E1B2-0046-908B-3897E18D125F}" presName="parentNode" presStyleLbl="node1" presStyleIdx="1" presStyleCnt="3">
        <dgm:presLayoutVars>
          <dgm:chMax val="0"/>
          <dgm:bulletEnabled val="1"/>
        </dgm:presLayoutVars>
      </dgm:prSet>
      <dgm:spPr/>
    </dgm:pt>
    <dgm:pt modelId="{C492A34D-1092-C84A-AC4D-1160E70303D1}" type="pres">
      <dgm:prSet presAssocID="{DCB33F24-E1B2-0046-908B-3897E18D125F}" presName="childNode" presStyleLbl="node1" presStyleIdx="1" presStyleCnt="3">
        <dgm:presLayoutVars>
          <dgm:bulletEnabled val="1"/>
        </dgm:presLayoutVars>
      </dgm:prSet>
      <dgm:spPr/>
    </dgm:pt>
    <dgm:pt modelId="{2689522E-0359-E448-85C4-B14C631103BA}" type="pres">
      <dgm:prSet presAssocID="{6911E173-75BE-FE40-B690-91ED1BE8142D}" presName="hSp" presStyleCnt="0"/>
      <dgm:spPr/>
    </dgm:pt>
    <dgm:pt modelId="{222B44B2-D82A-4447-A057-1E9FEADC23A9}" type="pres">
      <dgm:prSet presAssocID="{6911E173-75BE-FE40-B690-91ED1BE8142D}" presName="vProcSp" presStyleCnt="0"/>
      <dgm:spPr/>
    </dgm:pt>
    <dgm:pt modelId="{B80244D8-3250-C845-9924-019B2CD4A464}" type="pres">
      <dgm:prSet presAssocID="{6911E173-75BE-FE40-B690-91ED1BE8142D}" presName="vSp1" presStyleCnt="0"/>
      <dgm:spPr/>
    </dgm:pt>
    <dgm:pt modelId="{A12690F7-A424-7043-BE09-39B81ACCA2C7}" type="pres">
      <dgm:prSet presAssocID="{6911E173-75BE-FE40-B690-91ED1BE8142D}" presName="simulatedConn" presStyleLbl="solidFgAcc1" presStyleIdx="1" presStyleCnt="2"/>
      <dgm:spPr>
        <a:ln>
          <a:solidFill>
            <a:schemeClr val="accent6"/>
          </a:solidFill>
        </a:ln>
      </dgm:spPr>
    </dgm:pt>
    <dgm:pt modelId="{BEEA421C-97EE-C145-9D0C-843811773110}" type="pres">
      <dgm:prSet presAssocID="{6911E173-75BE-FE40-B690-91ED1BE8142D}" presName="vSp2" presStyleCnt="0"/>
      <dgm:spPr/>
    </dgm:pt>
    <dgm:pt modelId="{C7B418D1-21DF-544B-A525-1F852E24DBE6}" type="pres">
      <dgm:prSet presAssocID="{6911E173-75BE-FE40-B690-91ED1BE8142D}" presName="sibTrans" presStyleCnt="0"/>
      <dgm:spPr/>
    </dgm:pt>
    <dgm:pt modelId="{B47D2E7A-9F7F-C144-B291-898FC7DD5971}" type="pres">
      <dgm:prSet presAssocID="{57621E63-8F32-734A-B1AD-6217B107BCCD}" presName="compositeNode" presStyleCnt="0">
        <dgm:presLayoutVars>
          <dgm:bulletEnabled val="1"/>
        </dgm:presLayoutVars>
      </dgm:prSet>
      <dgm:spPr/>
    </dgm:pt>
    <dgm:pt modelId="{8372C194-0DA5-6842-9D47-6D14D6813995}" type="pres">
      <dgm:prSet presAssocID="{57621E63-8F32-734A-B1AD-6217B107BCCD}" presName="bgRect" presStyleLbl="node1" presStyleIdx="2" presStyleCnt="3"/>
      <dgm:spPr/>
    </dgm:pt>
    <dgm:pt modelId="{77132587-810B-5E49-883D-98C509CB7E04}" type="pres">
      <dgm:prSet presAssocID="{57621E63-8F32-734A-B1AD-6217B107BCCD}" presName="parentNode" presStyleLbl="node1" presStyleIdx="2" presStyleCnt="3">
        <dgm:presLayoutVars>
          <dgm:chMax val="0"/>
          <dgm:bulletEnabled val="1"/>
        </dgm:presLayoutVars>
      </dgm:prSet>
      <dgm:spPr/>
    </dgm:pt>
    <dgm:pt modelId="{EFDF808A-3272-5648-8179-AB3D9EB25B68}" type="pres">
      <dgm:prSet presAssocID="{57621E63-8F32-734A-B1AD-6217B107BCCD}" presName="childNode" presStyleLbl="node1" presStyleIdx="2" presStyleCnt="3">
        <dgm:presLayoutVars>
          <dgm:bulletEnabled val="1"/>
        </dgm:presLayoutVars>
      </dgm:prSet>
      <dgm:spPr/>
    </dgm:pt>
  </dgm:ptLst>
  <dgm:cxnLst>
    <dgm:cxn modelId="{279F4619-F232-9747-8973-5CE449AEFF49}" type="presOf" srcId="{AA0329C4-34C4-A34A-A46C-592715D6FB16}" destId="{62D29589-4C9D-884C-96F2-6E3C1B77FE0D}" srcOrd="0" destOrd="0" presId="urn:microsoft.com/office/officeart/2005/8/layout/hProcess7"/>
    <dgm:cxn modelId="{D3F53A27-FFEA-1349-B82D-D864FA4F30A5}" type="presOf" srcId="{DCB33F24-E1B2-0046-908B-3897E18D125F}" destId="{25C23E06-5AD6-D24C-9BB7-CFC2EC0B58C2}" srcOrd="1" destOrd="0" presId="urn:microsoft.com/office/officeart/2005/8/layout/hProcess7"/>
    <dgm:cxn modelId="{BF9E4248-2F82-7745-A1B9-329CE8D53770}" type="presOf" srcId="{1C58734C-C757-894D-8D26-A92FDEA6FE0A}" destId="{717F2CEA-F033-C942-A182-65671D0E1D9B}" srcOrd="1" destOrd="0" presId="urn:microsoft.com/office/officeart/2005/8/layout/hProcess7"/>
    <dgm:cxn modelId="{A93A6449-E93E-554A-B9AB-AB7EE288DB79}" srcId="{1C58734C-C757-894D-8D26-A92FDEA6FE0A}" destId="{AA0329C4-34C4-A34A-A46C-592715D6FB16}" srcOrd="0" destOrd="0" parTransId="{AFD64919-1859-824B-B9CC-87F6023A233D}" sibTransId="{A49BFE75-199D-5348-8D03-44E5AB175F45}"/>
    <dgm:cxn modelId="{A39E344F-CA1F-0544-8EF1-CC67CF88C58A}" srcId="{DCB33F24-E1B2-0046-908B-3897E18D125F}" destId="{1830D239-16A6-A947-894A-BF23EA26C9F9}" srcOrd="0" destOrd="0" parTransId="{DDA02EF8-4915-C644-8EBE-A98314E8AB38}" sibTransId="{8A514BDA-0E98-A647-B707-6B15AEF10767}"/>
    <dgm:cxn modelId="{C817E672-840D-A344-933F-4145AC04B337}" srcId="{57621E63-8F32-734A-B1AD-6217B107BCCD}" destId="{176CBF88-A17C-994A-A482-98B846779C60}" srcOrd="0" destOrd="0" parTransId="{471B7C9B-3D69-BF4E-969B-F12053377632}" sibTransId="{7F06BCC5-0819-CD42-B83D-9DDA66D30CA4}"/>
    <dgm:cxn modelId="{4CC6FA73-AC9D-944F-B522-69185B06EB03}" type="presOf" srcId="{57621E63-8F32-734A-B1AD-6217B107BCCD}" destId="{8372C194-0DA5-6842-9D47-6D14D6813995}" srcOrd="0" destOrd="0" presId="urn:microsoft.com/office/officeart/2005/8/layout/hProcess7"/>
    <dgm:cxn modelId="{68A7CF79-DF2E-F641-8F74-BD6D39C1C2D3}" type="presOf" srcId="{2F7FA853-EE26-E346-A526-FF9413889CDF}" destId="{C18457B3-6692-434B-A9DC-A9BEC293A063}" srcOrd="0" destOrd="0" presId="urn:microsoft.com/office/officeart/2005/8/layout/hProcess7"/>
    <dgm:cxn modelId="{173F8082-89B8-764E-9B2D-BE05B9106D82}" srcId="{2F7FA853-EE26-E346-A526-FF9413889CDF}" destId="{DCB33F24-E1B2-0046-908B-3897E18D125F}" srcOrd="1" destOrd="0" parTransId="{F4F6EF41-14DF-1F48-8DC5-05223E4A75DA}" sibTransId="{6911E173-75BE-FE40-B690-91ED1BE8142D}"/>
    <dgm:cxn modelId="{7C790D97-AB05-3E4B-AEF8-04F5D218214C}" srcId="{2F7FA853-EE26-E346-A526-FF9413889CDF}" destId="{1C58734C-C757-894D-8D26-A92FDEA6FE0A}" srcOrd="0" destOrd="0" parTransId="{743A7D39-2D06-D34D-80DC-AE403883958A}" sibTransId="{34E3871D-F7BC-7247-90D3-9EE0E3674ABE}"/>
    <dgm:cxn modelId="{F66CAFA1-475D-6841-93C2-26DA961C915A}" type="presOf" srcId="{1830D239-16A6-A947-894A-BF23EA26C9F9}" destId="{C492A34D-1092-C84A-AC4D-1160E70303D1}" srcOrd="0" destOrd="0" presId="urn:microsoft.com/office/officeart/2005/8/layout/hProcess7"/>
    <dgm:cxn modelId="{CB708BBB-5A45-794F-A9D3-A42E8AE533E5}" type="presOf" srcId="{DCB33F24-E1B2-0046-908B-3897E18D125F}" destId="{088070B7-91AE-374D-85F2-A3BF82BA87AF}" srcOrd="0" destOrd="0" presId="urn:microsoft.com/office/officeart/2005/8/layout/hProcess7"/>
    <dgm:cxn modelId="{9CF888D0-7A33-5349-8535-A686C6BC6E62}" type="presOf" srcId="{57621E63-8F32-734A-B1AD-6217B107BCCD}" destId="{77132587-810B-5E49-883D-98C509CB7E04}" srcOrd="1" destOrd="0" presId="urn:microsoft.com/office/officeart/2005/8/layout/hProcess7"/>
    <dgm:cxn modelId="{51AE67E3-588A-CF47-A58F-0609D6FAF97A}" type="presOf" srcId="{1C58734C-C757-894D-8D26-A92FDEA6FE0A}" destId="{1D55A55E-DD97-8A43-B84F-8A7BE8A21C78}" srcOrd="0" destOrd="0" presId="urn:microsoft.com/office/officeart/2005/8/layout/hProcess7"/>
    <dgm:cxn modelId="{4C4232F2-4B25-FA4B-B004-9EA13BE8D6C4}" type="presOf" srcId="{176CBF88-A17C-994A-A482-98B846779C60}" destId="{EFDF808A-3272-5648-8179-AB3D9EB25B68}" srcOrd="0" destOrd="0" presId="urn:microsoft.com/office/officeart/2005/8/layout/hProcess7"/>
    <dgm:cxn modelId="{54AD83F6-D872-2647-926B-2906D73C2031}" srcId="{2F7FA853-EE26-E346-A526-FF9413889CDF}" destId="{57621E63-8F32-734A-B1AD-6217B107BCCD}" srcOrd="2" destOrd="0" parTransId="{BF7E7A0D-7C97-8B4A-80DE-00DDA0A55405}" sibTransId="{7C1C3A20-308B-2645-8D20-31B7D5A12338}"/>
    <dgm:cxn modelId="{EDC4361C-F03A-4448-8146-EACA109DAC84}" type="presParOf" srcId="{C18457B3-6692-434B-A9DC-A9BEC293A063}" destId="{ABBF0928-0EA7-5A4A-A35A-67168A2EE2BB}" srcOrd="0" destOrd="0" presId="urn:microsoft.com/office/officeart/2005/8/layout/hProcess7"/>
    <dgm:cxn modelId="{23955233-4755-064F-8B9C-F965FDE9572C}" type="presParOf" srcId="{ABBF0928-0EA7-5A4A-A35A-67168A2EE2BB}" destId="{1D55A55E-DD97-8A43-B84F-8A7BE8A21C78}" srcOrd="0" destOrd="0" presId="urn:microsoft.com/office/officeart/2005/8/layout/hProcess7"/>
    <dgm:cxn modelId="{41E2D942-2F3C-984E-B264-FAABE64A1EB0}" type="presParOf" srcId="{ABBF0928-0EA7-5A4A-A35A-67168A2EE2BB}" destId="{717F2CEA-F033-C942-A182-65671D0E1D9B}" srcOrd="1" destOrd="0" presId="urn:microsoft.com/office/officeart/2005/8/layout/hProcess7"/>
    <dgm:cxn modelId="{959EA086-2EE6-6949-B0BF-92E77B60C857}" type="presParOf" srcId="{ABBF0928-0EA7-5A4A-A35A-67168A2EE2BB}" destId="{62D29589-4C9D-884C-96F2-6E3C1B77FE0D}" srcOrd="2" destOrd="0" presId="urn:microsoft.com/office/officeart/2005/8/layout/hProcess7"/>
    <dgm:cxn modelId="{4B3FC0EA-DBE8-8A4A-BA9C-3616EC36463F}" type="presParOf" srcId="{C18457B3-6692-434B-A9DC-A9BEC293A063}" destId="{F7D7D8D4-FA04-4244-9096-27825995F291}" srcOrd="1" destOrd="0" presId="urn:microsoft.com/office/officeart/2005/8/layout/hProcess7"/>
    <dgm:cxn modelId="{8F5FB23A-54A7-9847-8F64-7939BE105633}" type="presParOf" srcId="{C18457B3-6692-434B-A9DC-A9BEC293A063}" destId="{74302BDA-BA31-5544-83DE-5CBB4F0B4571}" srcOrd="2" destOrd="0" presId="urn:microsoft.com/office/officeart/2005/8/layout/hProcess7"/>
    <dgm:cxn modelId="{8FC03AB0-42F7-4949-95D5-9F3D9EFC500F}" type="presParOf" srcId="{74302BDA-BA31-5544-83DE-5CBB4F0B4571}" destId="{9C0A0602-52A8-854C-9835-1C8E49753E6C}" srcOrd="0" destOrd="0" presId="urn:microsoft.com/office/officeart/2005/8/layout/hProcess7"/>
    <dgm:cxn modelId="{2BAEF4B2-3AF4-5547-9152-A30E037D51E0}" type="presParOf" srcId="{74302BDA-BA31-5544-83DE-5CBB4F0B4571}" destId="{FFA1EBE7-DF1C-E04F-883A-6530F4B02909}" srcOrd="1" destOrd="0" presId="urn:microsoft.com/office/officeart/2005/8/layout/hProcess7"/>
    <dgm:cxn modelId="{7F9D6372-1D20-A04D-B353-165CEB364158}" type="presParOf" srcId="{74302BDA-BA31-5544-83DE-5CBB4F0B4571}" destId="{5CF00A5E-800F-DB49-833A-1D79310FDC87}" srcOrd="2" destOrd="0" presId="urn:microsoft.com/office/officeart/2005/8/layout/hProcess7"/>
    <dgm:cxn modelId="{AE2B75A0-35C6-1544-9FE9-AEDB4E81334D}" type="presParOf" srcId="{C18457B3-6692-434B-A9DC-A9BEC293A063}" destId="{28616201-50FD-5943-B048-EE77AE00978B}" srcOrd="3" destOrd="0" presId="urn:microsoft.com/office/officeart/2005/8/layout/hProcess7"/>
    <dgm:cxn modelId="{599F5A35-0453-4D47-9DA6-D17E4D005680}" type="presParOf" srcId="{C18457B3-6692-434B-A9DC-A9BEC293A063}" destId="{25B159DB-AC9E-AE47-859D-F182E6EC546C}" srcOrd="4" destOrd="0" presId="urn:microsoft.com/office/officeart/2005/8/layout/hProcess7"/>
    <dgm:cxn modelId="{07C832EC-D397-7642-95EF-C04327DF78F7}" type="presParOf" srcId="{25B159DB-AC9E-AE47-859D-F182E6EC546C}" destId="{088070B7-91AE-374D-85F2-A3BF82BA87AF}" srcOrd="0" destOrd="0" presId="urn:microsoft.com/office/officeart/2005/8/layout/hProcess7"/>
    <dgm:cxn modelId="{33D5B52F-5008-CE42-B022-2C090D61FB07}" type="presParOf" srcId="{25B159DB-AC9E-AE47-859D-F182E6EC546C}" destId="{25C23E06-5AD6-D24C-9BB7-CFC2EC0B58C2}" srcOrd="1" destOrd="0" presId="urn:microsoft.com/office/officeart/2005/8/layout/hProcess7"/>
    <dgm:cxn modelId="{8CEBF5BB-21E6-F34F-8E88-0D98D651AB52}" type="presParOf" srcId="{25B159DB-AC9E-AE47-859D-F182E6EC546C}" destId="{C492A34D-1092-C84A-AC4D-1160E70303D1}" srcOrd="2" destOrd="0" presId="urn:microsoft.com/office/officeart/2005/8/layout/hProcess7"/>
    <dgm:cxn modelId="{B4E5C90C-9FB7-7742-9795-7E9AA477D587}" type="presParOf" srcId="{C18457B3-6692-434B-A9DC-A9BEC293A063}" destId="{2689522E-0359-E448-85C4-B14C631103BA}" srcOrd="5" destOrd="0" presId="urn:microsoft.com/office/officeart/2005/8/layout/hProcess7"/>
    <dgm:cxn modelId="{394311B2-A259-2A43-B360-0D1BB28D5F93}" type="presParOf" srcId="{C18457B3-6692-434B-A9DC-A9BEC293A063}" destId="{222B44B2-D82A-4447-A057-1E9FEADC23A9}" srcOrd="6" destOrd="0" presId="urn:microsoft.com/office/officeart/2005/8/layout/hProcess7"/>
    <dgm:cxn modelId="{D9A58956-D17C-4B4B-8D32-03195F608583}" type="presParOf" srcId="{222B44B2-D82A-4447-A057-1E9FEADC23A9}" destId="{B80244D8-3250-C845-9924-019B2CD4A464}" srcOrd="0" destOrd="0" presId="urn:microsoft.com/office/officeart/2005/8/layout/hProcess7"/>
    <dgm:cxn modelId="{F2BB9593-AE96-0744-9187-912A69CD2757}" type="presParOf" srcId="{222B44B2-D82A-4447-A057-1E9FEADC23A9}" destId="{A12690F7-A424-7043-BE09-39B81ACCA2C7}" srcOrd="1" destOrd="0" presId="urn:microsoft.com/office/officeart/2005/8/layout/hProcess7"/>
    <dgm:cxn modelId="{7EDF45FA-D069-A245-9886-A16AD51E303A}" type="presParOf" srcId="{222B44B2-D82A-4447-A057-1E9FEADC23A9}" destId="{BEEA421C-97EE-C145-9D0C-843811773110}" srcOrd="2" destOrd="0" presId="urn:microsoft.com/office/officeart/2005/8/layout/hProcess7"/>
    <dgm:cxn modelId="{54888766-2968-0240-B1EB-D080A0DD1840}" type="presParOf" srcId="{C18457B3-6692-434B-A9DC-A9BEC293A063}" destId="{C7B418D1-21DF-544B-A525-1F852E24DBE6}" srcOrd="7" destOrd="0" presId="urn:microsoft.com/office/officeart/2005/8/layout/hProcess7"/>
    <dgm:cxn modelId="{2D24D46E-25B6-544B-827E-9B0A871B89B3}" type="presParOf" srcId="{C18457B3-6692-434B-A9DC-A9BEC293A063}" destId="{B47D2E7A-9F7F-C144-B291-898FC7DD5971}" srcOrd="8" destOrd="0" presId="urn:microsoft.com/office/officeart/2005/8/layout/hProcess7"/>
    <dgm:cxn modelId="{F4763722-F837-F94F-B9E5-70E2E71EA786}" type="presParOf" srcId="{B47D2E7A-9F7F-C144-B291-898FC7DD5971}" destId="{8372C194-0DA5-6842-9D47-6D14D6813995}" srcOrd="0" destOrd="0" presId="urn:microsoft.com/office/officeart/2005/8/layout/hProcess7"/>
    <dgm:cxn modelId="{3A9CB245-7736-8D49-A2C6-30D44329DAE3}" type="presParOf" srcId="{B47D2E7A-9F7F-C144-B291-898FC7DD5971}" destId="{77132587-810B-5E49-883D-98C509CB7E04}" srcOrd="1" destOrd="0" presId="urn:microsoft.com/office/officeart/2005/8/layout/hProcess7"/>
    <dgm:cxn modelId="{BD132E0A-CD3D-1D49-A54A-102E297385C4}" type="presParOf" srcId="{B47D2E7A-9F7F-C144-B291-898FC7DD5971}" destId="{EFDF808A-3272-5648-8179-AB3D9EB25B68}" srcOrd="2" destOrd="0" presId="urn:microsoft.com/office/officeart/2005/8/layout/hProcess7"/>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3FE267-2C45-4722-9675-39D648D19A23}"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9CAF06D7-24BB-4F81-840A-C037CDD8E8D7}">
      <dgm:prSet/>
      <dgm:spPr/>
      <dgm:t>
        <a:bodyPr/>
        <a:lstStyle/>
        <a:p>
          <a:r>
            <a:rPr lang="en-US" dirty="0"/>
            <a:t> Educational Attainment</a:t>
          </a:r>
        </a:p>
      </dgm:t>
    </dgm:pt>
    <dgm:pt modelId="{D4A2A9E5-24CA-4A30-9FE1-786A278B7DE9}" type="parTrans" cxnId="{741377BB-3219-4A5B-9FC3-807BF604529D}">
      <dgm:prSet/>
      <dgm:spPr/>
      <dgm:t>
        <a:bodyPr/>
        <a:lstStyle/>
        <a:p>
          <a:endParaRPr lang="en-US"/>
        </a:p>
      </dgm:t>
    </dgm:pt>
    <dgm:pt modelId="{DA328AB2-8CD3-4A59-9F6C-E6A58BC57898}" type="sibTrans" cxnId="{741377BB-3219-4A5B-9FC3-807BF604529D}">
      <dgm:prSet/>
      <dgm:spPr/>
      <dgm:t>
        <a:bodyPr/>
        <a:lstStyle/>
        <a:p>
          <a:endParaRPr lang="en-US"/>
        </a:p>
      </dgm:t>
    </dgm:pt>
    <dgm:pt modelId="{5E4DFC9C-51D9-44C0-8747-21BEB9EE952C}">
      <dgm:prSet/>
      <dgm:spPr/>
      <dgm:t>
        <a:bodyPr/>
        <a:lstStyle/>
        <a:p>
          <a:r>
            <a:rPr lang="en-US"/>
            <a:t>Homelessness</a:t>
          </a:r>
        </a:p>
      </dgm:t>
    </dgm:pt>
    <dgm:pt modelId="{FB87E166-55C6-4977-BD66-7EBB4F0088E7}" type="parTrans" cxnId="{C0D53C78-A9BB-4E1A-AB1E-A463A5F7EBBF}">
      <dgm:prSet/>
      <dgm:spPr/>
      <dgm:t>
        <a:bodyPr/>
        <a:lstStyle/>
        <a:p>
          <a:endParaRPr lang="en-US"/>
        </a:p>
      </dgm:t>
    </dgm:pt>
    <dgm:pt modelId="{F0BFA6B9-93F4-4419-BD37-E6FA8CD21074}" type="sibTrans" cxnId="{C0D53C78-A9BB-4E1A-AB1E-A463A5F7EBBF}">
      <dgm:prSet/>
      <dgm:spPr/>
      <dgm:t>
        <a:bodyPr/>
        <a:lstStyle/>
        <a:p>
          <a:endParaRPr lang="en-US"/>
        </a:p>
      </dgm:t>
    </dgm:pt>
    <dgm:pt modelId="{40B68BA3-8477-4B86-81A2-7DD2DB82C5F8}">
      <dgm:prSet/>
      <dgm:spPr/>
      <dgm:t>
        <a:bodyPr/>
        <a:lstStyle/>
        <a:p>
          <a:r>
            <a:rPr lang="en-US" dirty="0"/>
            <a:t>Family Planning</a:t>
          </a:r>
        </a:p>
      </dgm:t>
    </dgm:pt>
    <dgm:pt modelId="{FB26FC52-7A18-4BEA-871A-E06D665F0824}" type="parTrans" cxnId="{8335E31D-B558-4BAC-AE6E-DFA7725EB794}">
      <dgm:prSet/>
      <dgm:spPr/>
      <dgm:t>
        <a:bodyPr/>
        <a:lstStyle/>
        <a:p>
          <a:endParaRPr lang="en-US"/>
        </a:p>
      </dgm:t>
    </dgm:pt>
    <dgm:pt modelId="{16CE326A-F991-4F5D-83EE-404678884EBC}" type="sibTrans" cxnId="{8335E31D-B558-4BAC-AE6E-DFA7725EB794}">
      <dgm:prSet/>
      <dgm:spPr/>
      <dgm:t>
        <a:bodyPr/>
        <a:lstStyle/>
        <a:p>
          <a:endParaRPr lang="en-US"/>
        </a:p>
      </dgm:t>
    </dgm:pt>
    <dgm:pt modelId="{D246A697-0467-4227-9DC5-D117F5CCBEFA}">
      <dgm:prSet/>
      <dgm:spPr/>
      <dgm:t>
        <a:bodyPr/>
        <a:lstStyle/>
        <a:p>
          <a:r>
            <a:rPr lang="en-US" dirty="0"/>
            <a:t>Employment</a:t>
          </a:r>
        </a:p>
      </dgm:t>
    </dgm:pt>
    <dgm:pt modelId="{0D5F25D9-00B8-48D9-8854-BD18CC856A5E}" type="parTrans" cxnId="{1AF0137B-9710-48D6-A3EC-0ABE97DD9830}">
      <dgm:prSet/>
      <dgm:spPr/>
      <dgm:t>
        <a:bodyPr/>
        <a:lstStyle/>
        <a:p>
          <a:endParaRPr lang="en-US"/>
        </a:p>
      </dgm:t>
    </dgm:pt>
    <dgm:pt modelId="{4F67DCEF-7C91-48ED-B169-EF62B6A4CD02}" type="sibTrans" cxnId="{1AF0137B-9710-48D6-A3EC-0ABE97DD9830}">
      <dgm:prSet/>
      <dgm:spPr/>
      <dgm:t>
        <a:bodyPr/>
        <a:lstStyle/>
        <a:p>
          <a:endParaRPr lang="en-US"/>
        </a:p>
      </dgm:t>
    </dgm:pt>
    <dgm:pt modelId="{0F3C0EE0-063F-4D00-B49F-579C60D19FA3}">
      <dgm:prSet/>
      <dgm:spPr/>
      <dgm:t>
        <a:bodyPr/>
        <a:lstStyle/>
        <a:p>
          <a:endParaRPr lang="en-US"/>
        </a:p>
      </dgm:t>
    </dgm:pt>
    <dgm:pt modelId="{0AD1368C-280F-40ED-9E63-3C6768DD4D4F}" type="parTrans" cxnId="{B3BDEE2B-818B-4B6B-AB64-B42BDD769564}">
      <dgm:prSet/>
      <dgm:spPr/>
      <dgm:t>
        <a:bodyPr/>
        <a:lstStyle/>
        <a:p>
          <a:endParaRPr lang="en-US"/>
        </a:p>
      </dgm:t>
    </dgm:pt>
    <dgm:pt modelId="{7E237D09-61BD-4B89-A4A6-28BC2643C754}" type="sibTrans" cxnId="{B3BDEE2B-818B-4B6B-AB64-B42BDD769564}">
      <dgm:prSet/>
      <dgm:spPr/>
      <dgm:t>
        <a:bodyPr/>
        <a:lstStyle/>
        <a:p>
          <a:endParaRPr lang="en-US"/>
        </a:p>
      </dgm:t>
    </dgm:pt>
    <dgm:pt modelId="{5FB4D09D-6792-4A52-AB37-25F807FAF05E}">
      <dgm:prSet/>
      <dgm:spPr/>
      <dgm:t>
        <a:bodyPr/>
        <a:lstStyle/>
        <a:p>
          <a:endParaRPr lang="en-US" dirty="0"/>
        </a:p>
      </dgm:t>
    </dgm:pt>
    <dgm:pt modelId="{C1B47D03-E936-4CD7-801C-073B75D7A00A}" type="parTrans" cxnId="{D0FFE95A-2354-4CDA-B96B-43504419E9F3}">
      <dgm:prSet/>
      <dgm:spPr/>
      <dgm:t>
        <a:bodyPr/>
        <a:lstStyle/>
        <a:p>
          <a:endParaRPr lang="en-US"/>
        </a:p>
      </dgm:t>
    </dgm:pt>
    <dgm:pt modelId="{CF53E8A6-72FF-4BDE-9ED7-EF781272C02F}" type="sibTrans" cxnId="{D0FFE95A-2354-4CDA-B96B-43504419E9F3}">
      <dgm:prSet/>
      <dgm:spPr/>
      <dgm:t>
        <a:bodyPr/>
        <a:lstStyle/>
        <a:p>
          <a:endParaRPr lang="en-US"/>
        </a:p>
      </dgm:t>
    </dgm:pt>
    <dgm:pt modelId="{97344448-4409-422B-845C-6EBC7BA80E40}" type="pres">
      <dgm:prSet presAssocID="{8B3FE267-2C45-4722-9675-39D648D19A23}" presName="matrix" presStyleCnt="0">
        <dgm:presLayoutVars>
          <dgm:chMax val="1"/>
          <dgm:dir/>
          <dgm:resizeHandles val="exact"/>
        </dgm:presLayoutVars>
      </dgm:prSet>
      <dgm:spPr/>
    </dgm:pt>
    <dgm:pt modelId="{E05D5524-4F31-4DA8-AA26-C3F8FA906BBE}" type="pres">
      <dgm:prSet presAssocID="{8B3FE267-2C45-4722-9675-39D648D19A23}" presName="diamond" presStyleLbl="bgShp" presStyleIdx="0" presStyleCnt="1"/>
      <dgm:spPr/>
    </dgm:pt>
    <dgm:pt modelId="{3343D641-54C4-48DA-ACFF-978419ED63C8}" type="pres">
      <dgm:prSet presAssocID="{8B3FE267-2C45-4722-9675-39D648D19A23}" presName="quad1" presStyleLbl="node1" presStyleIdx="0" presStyleCnt="4">
        <dgm:presLayoutVars>
          <dgm:chMax val="0"/>
          <dgm:chPref val="0"/>
          <dgm:bulletEnabled val="1"/>
        </dgm:presLayoutVars>
      </dgm:prSet>
      <dgm:spPr/>
    </dgm:pt>
    <dgm:pt modelId="{36CE0E51-6EEF-4557-BF21-2C10CF88834A}" type="pres">
      <dgm:prSet presAssocID="{8B3FE267-2C45-4722-9675-39D648D19A23}" presName="quad2" presStyleLbl="node1" presStyleIdx="1" presStyleCnt="4">
        <dgm:presLayoutVars>
          <dgm:chMax val="0"/>
          <dgm:chPref val="0"/>
          <dgm:bulletEnabled val="1"/>
        </dgm:presLayoutVars>
      </dgm:prSet>
      <dgm:spPr/>
    </dgm:pt>
    <dgm:pt modelId="{4F689832-43A4-4B23-A3E5-18D665D7174C}" type="pres">
      <dgm:prSet presAssocID="{8B3FE267-2C45-4722-9675-39D648D19A23}" presName="quad3" presStyleLbl="node1" presStyleIdx="2" presStyleCnt="4">
        <dgm:presLayoutVars>
          <dgm:chMax val="0"/>
          <dgm:chPref val="0"/>
          <dgm:bulletEnabled val="1"/>
        </dgm:presLayoutVars>
      </dgm:prSet>
      <dgm:spPr/>
    </dgm:pt>
    <dgm:pt modelId="{30EE0837-19E9-4ACE-BBF8-D4F047C93ED5}" type="pres">
      <dgm:prSet presAssocID="{8B3FE267-2C45-4722-9675-39D648D19A23}" presName="quad4" presStyleLbl="node1" presStyleIdx="3" presStyleCnt="4">
        <dgm:presLayoutVars>
          <dgm:chMax val="0"/>
          <dgm:chPref val="0"/>
          <dgm:bulletEnabled val="1"/>
        </dgm:presLayoutVars>
      </dgm:prSet>
      <dgm:spPr/>
    </dgm:pt>
  </dgm:ptLst>
  <dgm:cxnLst>
    <dgm:cxn modelId="{E3622405-6CE3-4E4C-93A4-0E309762EDE5}" type="presOf" srcId="{9CAF06D7-24BB-4F81-840A-C037CDD8E8D7}" destId="{3343D641-54C4-48DA-ACFF-978419ED63C8}" srcOrd="0" destOrd="0" presId="urn:microsoft.com/office/officeart/2005/8/layout/matrix3"/>
    <dgm:cxn modelId="{F9F9B50F-52D9-4420-9B23-63B67CB5F0A8}" type="presOf" srcId="{D246A697-0467-4227-9DC5-D117F5CCBEFA}" destId="{30EE0837-19E9-4ACE-BBF8-D4F047C93ED5}" srcOrd="0" destOrd="0" presId="urn:microsoft.com/office/officeart/2005/8/layout/matrix3"/>
    <dgm:cxn modelId="{8335E31D-B558-4BAC-AE6E-DFA7725EB794}" srcId="{8B3FE267-2C45-4722-9675-39D648D19A23}" destId="{40B68BA3-8477-4B86-81A2-7DD2DB82C5F8}" srcOrd="2" destOrd="0" parTransId="{FB26FC52-7A18-4BEA-871A-E06D665F0824}" sibTransId="{16CE326A-F991-4F5D-83EE-404678884EBC}"/>
    <dgm:cxn modelId="{B3BDEE2B-818B-4B6B-AB64-B42BDD769564}" srcId="{8B3FE267-2C45-4722-9675-39D648D19A23}" destId="{0F3C0EE0-063F-4D00-B49F-579C60D19FA3}" srcOrd="4" destOrd="0" parTransId="{0AD1368C-280F-40ED-9E63-3C6768DD4D4F}" sibTransId="{7E237D09-61BD-4B89-A4A6-28BC2643C754}"/>
    <dgm:cxn modelId="{11824B6C-4029-4C44-8739-2FFE24163480}" type="presOf" srcId="{40B68BA3-8477-4B86-81A2-7DD2DB82C5F8}" destId="{4F689832-43A4-4B23-A3E5-18D665D7174C}" srcOrd="0" destOrd="0" presId="urn:microsoft.com/office/officeart/2005/8/layout/matrix3"/>
    <dgm:cxn modelId="{C0D53C78-A9BB-4E1A-AB1E-A463A5F7EBBF}" srcId="{8B3FE267-2C45-4722-9675-39D648D19A23}" destId="{5E4DFC9C-51D9-44C0-8747-21BEB9EE952C}" srcOrd="1" destOrd="0" parTransId="{FB87E166-55C6-4977-BD66-7EBB4F0088E7}" sibTransId="{F0BFA6B9-93F4-4419-BD37-E6FA8CD21074}"/>
    <dgm:cxn modelId="{D0FFE95A-2354-4CDA-B96B-43504419E9F3}" srcId="{8B3FE267-2C45-4722-9675-39D648D19A23}" destId="{5FB4D09D-6792-4A52-AB37-25F807FAF05E}" srcOrd="5" destOrd="0" parTransId="{C1B47D03-E936-4CD7-801C-073B75D7A00A}" sibTransId="{CF53E8A6-72FF-4BDE-9ED7-EF781272C02F}"/>
    <dgm:cxn modelId="{1AF0137B-9710-48D6-A3EC-0ABE97DD9830}" srcId="{8B3FE267-2C45-4722-9675-39D648D19A23}" destId="{D246A697-0467-4227-9DC5-D117F5CCBEFA}" srcOrd="3" destOrd="0" parTransId="{0D5F25D9-00B8-48D9-8854-BD18CC856A5E}" sibTransId="{4F67DCEF-7C91-48ED-B169-EF62B6A4CD02}"/>
    <dgm:cxn modelId="{4DF253A5-4C06-4188-B218-637AC87929FF}" type="presOf" srcId="{5E4DFC9C-51D9-44C0-8747-21BEB9EE952C}" destId="{36CE0E51-6EEF-4557-BF21-2C10CF88834A}" srcOrd="0" destOrd="0" presId="urn:microsoft.com/office/officeart/2005/8/layout/matrix3"/>
    <dgm:cxn modelId="{8F7529B0-61D0-488F-83B4-61E5B8C6E397}" type="presOf" srcId="{8B3FE267-2C45-4722-9675-39D648D19A23}" destId="{97344448-4409-422B-845C-6EBC7BA80E40}" srcOrd="0" destOrd="0" presId="urn:microsoft.com/office/officeart/2005/8/layout/matrix3"/>
    <dgm:cxn modelId="{741377BB-3219-4A5B-9FC3-807BF604529D}" srcId="{8B3FE267-2C45-4722-9675-39D648D19A23}" destId="{9CAF06D7-24BB-4F81-840A-C037CDD8E8D7}" srcOrd="0" destOrd="0" parTransId="{D4A2A9E5-24CA-4A30-9FE1-786A278B7DE9}" sibTransId="{DA328AB2-8CD3-4A59-9F6C-E6A58BC57898}"/>
    <dgm:cxn modelId="{56E157ED-63E8-468C-AD3A-FC3E34493852}" type="presParOf" srcId="{97344448-4409-422B-845C-6EBC7BA80E40}" destId="{E05D5524-4F31-4DA8-AA26-C3F8FA906BBE}" srcOrd="0" destOrd="0" presId="urn:microsoft.com/office/officeart/2005/8/layout/matrix3"/>
    <dgm:cxn modelId="{08A280CD-5E9B-4DC0-B6D1-CEDA561B28C5}" type="presParOf" srcId="{97344448-4409-422B-845C-6EBC7BA80E40}" destId="{3343D641-54C4-48DA-ACFF-978419ED63C8}" srcOrd="1" destOrd="0" presId="urn:microsoft.com/office/officeart/2005/8/layout/matrix3"/>
    <dgm:cxn modelId="{A884DCEE-3B1B-48E7-87BE-BC1352ED4192}" type="presParOf" srcId="{97344448-4409-422B-845C-6EBC7BA80E40}" destId="{36CE0E51-6EEF-4557-BF21-2C10CF88834A}" srcOrd="2" destOrd="0" presId="urn:microsoft.com/office/officeart/2005/8/layout/matrix3"/>
    <dgm:cxn modelId="{F0BD03F5-61BD-4ACC-9A2F-044C0D0D0470}" type="presParOf" srcId="{97344448-4409-422B-845C-6EBC7BA80E40}" destId="{4F689832-43A4-4B23-A3E5-18D665D7174C}" srcOrd="3" destOrd="0" presId="urn:microsoft.com/office/officeart/2005/8/layout/matrix3"/>
    <dgm:cxn modelId="{BFCA2FC0-0DB7-422E-995F-1B92967549D4}" type="presParOf" srcId="{97344448-4409-422B-845C-6EBC7BA80E40}" destId="{30EE0837-19E9-4ACE-BBF8-D4F047C93ED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05F63-B9D7-48B5-8DF0-9F10C927681C}">
      <dsp:nvSpPr>
        <dsp:cNvPr id="0" name=""/>
        <dsp:cNvSpPr/>
      </dsp:nvSpPr>
      <dsp:spPr>
        <a:xfrm>
          <a:off x="0" y="438375"/>
          <a:ext cx="6900512" cy="718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249936" rIns="535556"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Lifetime Limit of $1,500 for first month’s rent/security for youth age 18 and older </a:t>
          </a:r>
          <a:r>
            <a:rPr lang="en-US" sz="1200" i="1" kern="1200" dirty="0"/>
            <a:t>who reached age 18 while in foster care</a:t>
          </a:r>
          <a:endParaRPr lang="en-US" sz="1200" kern="1200" dirty="0"/>
        </a:p>
      </dsp:txBody>
      <dsp:txXfrm>
        <a:off x="0" y="438375"/>
        <a:ext cx="6900512" cy="718200"/>
      </dsp:txXfrm>
    </dsp:sp>
    <dsp:sp modelId="{BF750927-6730-4BEC-BDDC-8DC343E48A1B}">
      <dsp:nvSpPr>
        <dsp:cNvPr id="0" name=""/>
        <dsp:cNvSpPr/>
      </dsp:nvSpPr>
      <dsp:spPr>
        <a:xfrm>
          <a:off x="345025" y="261255"/>
          <a:ext cx="4830358"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533400">
            <a:lnSpc>
              <a:spcPct val="90000"/>
            </a:lnSpc>
            <a:spcBef>
              <a:spcPct val="0"/>
            </a:spcBef>
            <a:spcAft>
              <a:spcPct val="35000"/>
            </a:spcAft>
            <a:buNone/>
          </a:pPr>
          <a:r>
            <a:rPr lang="en-US" sz="1200" b="1" kern="1200" dirty="0"/>
            <a:t>Housing</a:t>
          </a:r>
          <a:endParaRPr lang="en-US" sz="1200" kern="1200" dirty="0"/>
        </a:p>
      </dsp:txBody>
      <dsp:txXfrm>
        <a:off x="362318" y="278548"/>
        <a:ext cx="4795772" cy="319654"/>
      </dsp:txXfrm>
    </dsp:sp>
    <dsp:sp modelId="{3A83B6BE-9343-4095-A100-A9D0539957F7}">
      <dsp:nvSpPr>
        <dsp:cNvPr id="0" name=""/>
        <dsp:cNvSpPr/>
      </dsp:nvSpPr>
      <dsp:spPr>
        <a:xfrm>
          <a:off x="0" y="1398495"/>
          <a:ext cx="6900512" cy="1096200"/>
        </a:xfrm>
        <a:prstGeom prst="rect">
          <a:avLst/>
        </a:prstGeom>
        <a:solidFill>
          <a:schemeClr val="lt1">
            <a:alpha val="90000"/>
            <a:hueOff val="0"/>
            <a:satOff val="0"/>
            <a:lumOff val="0"/>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249936" rIns="535556"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Lifetime Limit of $1,000 for start up goods for youth 18 and older </a:t>
          </a:r>
          <a:r>
            <a:rPr lang="en-US" sz="1200" i="1" kern="1200" dirty="0"/>
            <a:t>who reached age 18 while in foster care</a:t>
          </a:r>
          <a:endParaRPr lang="en-US" sz="1200" kern="1200" dirty="0"/>
        </a:p>
        <a:p>
          <a:pPr marL="114300" lvl="1" indent="-114300" algn="l" defTabSz="533400">
            <a:lnSpc>
              <a:spcPct val="100000"/>
            </a:lnSpc>
            <a:spcBef>
              <a:spcPct val="0"/>
            </a:spcBef>
            <a:spcAft>
              <a:spcPct val="15000"/>
            </a:spcAft>
            <a:buChar char="•"/>
          </a:pPr>
          <a:r>
            <a:rPr lang="en-US" sz="1200" kern="1200" dirty="0"/>
            <a:t>Lifetime limit $500 for baby related items for youth age 18 and older </a:t>
          </a:r>
          <a:r>
            <a:rPr lang="en-US" sz="1200" i="1" kern="1200" dirty="0"/>
            <a:t>who reached age 18 while in foster care</a:t>
          </a:r>
          <a:endParaRPr lang="en-US" sz="1200" kern="1200" dirty="0"/>
        </a:p>
      </dsp:txBody>
      <dsp:txXfrm>
        <a:off x="0" y="1398495"/>
        <a:ext cx="6900512" cy="1096200"/>
      </dsp:txXfrm>
    </dsp:sp>
    <dsp:sp modelId="{FC5F0848-65EF-4C67-BF1F-9254A072FBE8}">
      <dsp:nvSpPr>
        <dsp:cNvPr id="0" name=""/>
        <dsp:cNvSpPr/>
      </dsp:nvSpPr>
      <dsp:spPr>
        <a:xfrm>
          <a:off x="345025" y="1221375"/>
          <a:ext cx="4830358" cy="35424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533400">
            <a:lnSpc>
              <a:spcPct val="90000"/>
            </a:lnSpc>
            <a:spcBef>
              <a:spcPct val="0"/>
            </a:spcBef>
            <a:spcAft>
              <a:spcPct val="35000"/>
            </a:spcAft>
            <a:buNone/>
          </a:pPr>
          <a:r>
            <a:rPr lang="en-US" sz="1200" b="1" kern="1200" dirty="0"/>
            <a:t>Start-Up Goods</a:t>
          </a:r>
          <a:endParaRPr lang="en-US" sz="1200" kern="1200" dirty="0"/>
        </a:p>
      </dsp:txBody>
      <dsp:txXfrm>
        <a:off x="362318" y="1238668"/>
        <a:ext cx="4795772" cy="319654"/>
      </dsp:txXfrm>
    </dsp:sp>
    <dsp:sp modelId="{3ADC5094-2203-481E-8B41-F774FAF72474}">
      <dsp:nvSpPr>
        <dsp:cNvPr id="0" name=""/>
        <dsp:cNvSpPr/>
      </dsp:nvSpPr>
      <dsp:spPr>
        <a:xfrm>
          <a:off x="0" y="2736615"/>
          <a:ext cx="6900512" cy="1776600"/>
        </a:xfrm>
        <a:prstGeom prst="rect">
          <a:avLst/>
        </a:prstGeom>
        <a:solidFill>
          <a:schemeClr val="lt1">
            <a:alpha val="90000"/>
            <a:hueOff val="0"/>
            <a:satOff val="0"/>
            <a:lumOff val="0"/>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249936" rIns="535556"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For education and/or employment goals</a:t>
          </a:r>
        </a:p>
        <a:p>
          <a:pPr marL="114300" lvl="1" indent="-114300" algn="l" defTabSz="533400">
            <a:lnSpc>
              <a:spcPct val="100000"/>
            </a:lnSpc>
            <a:spcBef>
              <a:spcPct val="0"/>
            </a:spcBef>
            <a:spcAft>
              <a:spcPct val="15000"/>
            </a:spcAft>
            <a:buChar char="•"/>
          </a:pPr>
          <a:r>
            <a:rPr lang="en-US" sz="1200" kern="1200" dirty="0"/>
            <a:t>Driver’s Training</a:t>
          </a:r>
        </a:p>
        <a:p>
          <a:pPr marL="114300" lvl="1" indent="-114300" algn="l" defTabSz="533400">
            <a:lnSpc>
              <a:spcPct val="100000"/>
            </a:lnSpc>
            <a:spcBef>
              <a:spcPct val="0"/>
            </a:spcBef>
            <a:spcAft>
              <a:spcPct val="15000"/>
            </a:spcAft>
            <a:buChar char="•"/>
          </a:pPr>
          <a:r>
            <a:rPr lang="en-US" sz="1200" kern="1200" dirty="0"/>
            <a:t>Vehicle Purchase Lifetime Limit $5,000</a:t>
          </a:r>
        </a:p>
        <a:p>
          <a:pPr marL="114300" lvl="1" indent="-114300" algn="l" defTabSz="533400">
            <a:lnSpc>
              <a:spcPct val="100000"/>
            </a:lnSpc>
            <a:spcBef>
              <a:spcPct val="0"/>
            </a:spcBef>
            <a:spcAft>
              <a:spcPct val="15000"/>
            </a:spcAft>
            <a:buChar char="•"/>
          </a:pPr>
          <a:r>
            <a:rPr lang="en-US" sz="1200" kern="1200" dirty="0"/>
            <a:t>Vehicle Repair Lifetime Limit $900</a:t>
          </a:r>
        </a:p>
        <a:p>
          <a:pPr marL="114300" lvl="1" indent="-114300" algn="l" defTabSz="533400">
            <a:lnSpc>
              <a:spcPct val="100000"/>
            </a:lnSpc>
            <a:spcBef>
              <a:spcPct val="0"/>
            </a:spcBef>
            <a:spcAft>
              <a:spcPct val="15000"/>
            </a:spcAft>
            <a:buChar char="•"/>
          </a:pPr>
          <a:r>
            <a:rPr lang="en-US" sz="1200" kern="1200" dirty="0"/>
            <a:t>Vehicle Insurance Lifetime Limit up to 6 months of coverage</a:t>
          </a:r>
        </a:p>
        <a:p>
          <a:pPr marL="114300" lvl="1" indent="-114300" algn="l" defTabSz="533400">
            <a:lnSpc>
              <a:spcPct val="100000"/>
            </a:lnSpc>
            <a:spcBef>
              <a:spcPct val="0"/>
            </a:spcBef>
            <a:spcAft>
              <a:spcPct val="15000"/>
            </a:spcAft>
            <a:buChar char="•"/>
          </a:pPr>
          <a:r>
            <a:rPr lang="en-US" sz="1200" kern="1200" dirty="0"/>
            <a:t>Bus Cards</a:t>
          </a:r>
        </a:p>
        <a:p>
          <a:pPr marL="114300" lvl="1" indent="-114300" algn="l" defTabSz="533400">
            <a:lnSpc>
              <a:spcPct val="100000"/>
            </a:lnSpc>
            <a:spcBef>
              <a:spcPct val="0"/>
            </a:spcBef>
            <a:spcAft>
              <a:spcPct val="15000"/>
            </a:spcAft>
            <a:buChar char="•"/>
          </a:pPr>
          <a:r>
            <a:rPr lang="en-US" sz="1200" kern="1200" dirty="0"/>
            <a:t>Mileage for volunteer transporters</a:t>
          </a:r>
        </a:p>
      </dsp:txBody>
      <dsp:txXfrm>
        <a:off x="0" y="2736615"/>
        <a:ext cx="6900512" cy="1776600"/>
      </dsp:txXfrm>
    </dsp:sp>
    <dsp:sp modelId="{62C40F16-A458-4EE7-AA50-685995E638DC}">
      <dsp:nvSpPr>
        <dsp:cNvPr id="0" name=""/>
        <dsp:cNvSpPr/>
      </dsp:nvSpPr>
      <dsp:spPr>
        <a:xfrm>
          <a:off x="345025" y="2559495"/>
          <a:ext cx="4830358" cy="35424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533400">
            <a:lnSpc>
              <a:spcPct val="90000"/>
            </a:lnSpc>
            <a:spcBef>
              <a:spcPct val="0"/>
            </a:spcBef>
            <a:spcAft>
              <a:spcPct val="35000"/>
            </a:spcAft>
            <a:buNone/>
          </a:pPr>
          <a:r>
            <a:rPr lang="en-US" sz="1200" b="1" kern="1200" dirty="0"/>
            <a:t>Transportation</a:t>
          </a:r>
          <a:endParaRPr lang="en-US" sz="1200" kern="1200" dirty="0"/>
        </a:p>
      </dsp:txBody>
      <dsp:txXfrm>
        <a:off x="362318" y="2576788"/>
        <a:ext cx="4795772" cy="319654"/>
      </dsp:txXfrm>
    </dsp:sp>
    <dsp:sp modelId="{202321DB-5AF5-4FBB-BF99-1D172DBE9165}">
      <dsp:nvSpPr>
        <dsp:cNvPr id="0" name=""/>
        <dsp:cNvSpPr/>
      </dsp:nvSpPr>
      <dsp:spPr>
        <a:xfrm>
          <a:off x="0" y="4755135"/>
          <a:ext cx="6900512" cy="51975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249936" rIns="535556"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Lifetime Limit $1,500 (accompanying software, printer carrying case etc.)</a:t>
          </a:r>
        </a:p>
      </dsp:txBody>
      <dsp:txXfrm>
        <a:off x="0" y="4755135"/>
        <a:ext cx="6900512" cy="519750"/>
      </dsp:txXfrm>
    </dsp:sp>
    <dsp:sp modelId="{6D2CCFE4-1DD6-4D8F-B2E0-57399C68C6FE}">
      <dsp:nvSpPr>
        <dsp:cNvPr id="0" name=""/>
        <dsp:cNvSpPr/>
      </dsp:nvSpPr>
      <dsp:spPr>
        <a:xfrm>
          <a:off x="345025" y="4578015"/>
          <a:ext cx="4830358" cy="35424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533400">
            <a:lnSpc>
              <a:spcPct val="90000"/>
            </a:lnSpc>
            <a:spcBef>
              <a:spcPct val="0"/>
            </a:spcBef>
            <a:spcAft>
              <a:spcPct val="35000"/>
            </a:spcAft>
            <a:buNone/>
          </a:pPr>
          <a:r>
            <a:rPr lang="en-US" sz="1200" b="1" kern="1200" dirty="0"/>
            <a:t>Computer/Laptop/Tablet</a:t>
          </a:r>
          <a:endParaRPr lang="en-US" sz="1200" kern="1200" dirty="0"/>
        </a:p>
      </dsp:txBody>
      <dsp:txXfrm>
        <a:off x="362318" y="4595308"/>
        <a:ext cx="4795772"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5866-997C-4975-838F-58B9CD7FDCB3}">
      <dsp:nvSpPr>
        <dsp:cNvPr id="0" name=""/>
        <dsp:cNvSpPr/>
      </dsp:nvSpPr>
      <dsp:spPr>
        <a:xfrm>
          <a:off x="6953274" y="1419958"/>
          <a:ext cx="1365472" cy="649840"/>
        </a:xfrm>
        <a:custGeom>
          <a:avLst/>
          <a:gdLst/>
          <a:ahLst/>
          <a:cxnLst/>
          <a:rect l="0" t="0" r="0" b="0"/>
          <a:pathLst>
            <a:path>
              <a:moveTo>
                <a:pt x="0" y="0"/>
              </a:moveTo>
              <a:lnTo>
                <a:pt x="0" y="442847"/>
              </a:lnTo>
              <a:lnTo>
                <a:pt x="1365472" y="442847"/>
              </a:lnTo>
              <a:lnTo>
                <a:pt x="1365472" y="64984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6B2E7-FAA6-4571-B59C-9D3CF3E5C6D0}">
      <dsp:nvSpPr>
        <dsp:cNvPr id="0" name=""/>
        <dsp:cNvSpPr/>
      </dsp:nvSpPr>
      <dsp:spPr>
        <a:xfrm>
          <a:off x="5587802" y="1419958"/>
          <a:ext cx="1365472" cy="649840"/>
        </a:xfrm>
        <a:custGeom>
          <a:avLst/>
          <a:gdLst/>
          <a:ahLst/>
          <a:cxnLst/>
          <a:rect l="0" t="0" r="0" b="0"/>
          <a:pathLst>
            <a:path>
              <a:moveTo>
                <a:pt x="1365472" y="0"/>
              </a:moveTo>
              <a:lnTo>
                <a:pt x="1365472" y="442847"/>
              </a:lnTo>
              <a:lnTo>
                <a:pt x="0" y="442847"/>
              </a:lnTo>
              <a:lnTo>
                <a:pt x="0" y="64984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EE1AD-321F-4EA1-AFBF-9E476737EC4E}">
      <dsp:nvSpPr>
        <dsp:cNvPr id="0" name=""/>
        <dsp:cNvSpPr/>
      </dsp:nvSpPr>
      <dsp:spPr>
        <a:xfrm>
          <a:off x="374181" y="1109"/>
          <a:ext cx="2234408" cy="141884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029B787-FE53-411B-8FAA-D9500C2D2641}">
      <dsp:nvSpPr>
        <dsp:cNvPr id="0" name=""/>
        <dsp:cNvSpPr/>
      </dsp:nvSpPr>
      <dsp:spPr>
        <a:xfrm>
          <a:off x="622449" y="23696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open case, case worker should apply for funding for youth.</a:t>
          </a:r>
        </a:p>
      </dsp:txBody>
      <dsp:txXfrm>
        <a:off x="664006" y="278520"/>
        <a:ext cx="2151294" cy="1335735"/>
      </dsp:txXfrm>
    </dsp:sp>
    <dsp:sp modelId="{F41B83E4-A99A-4C14-9341-869C394422F5}">
      <dsp:nvSpPr>
        <dsp:cNvPr id="0" name=""/>
        <dsp:cNvSpPr/>
      </dsp:nvSpPr>
      <dsp:spPr>
        <a:xfrm>
          <a:off x="3105125" y="1109"/>
          <a:ext cx="2234408" cy="141884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4FA82F4-39B4-470E-8263-C822B9B3D873}">
      <dsp:nvSpPr>
        <dsp:cNvPr id="0" name=""/>
        <dsp:cNvSpPr/>
      </dsp:nvSpPr>
      <dsp:spPr>
        <a:xfrm>
          <a:off x="3353393" y="23696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Funding availability determined by county of jurisdiction.</a:t>
          </a:r>
        </a:p>
      </dsp:txBody>
      <dsp:txXfrm>
        <a:off x="3394950" y="278520"/>
        <a:ext cx="2151294" cy="1335735"/>
      </dsp:txXfrm>
    </dsp:sp>
    <dsp:sp modelId="{E2BA53FA-7F40-4E37-85D0-AF57F6D7B581}">
      <dsp:nvSpPr>
        <dsp:cNvPr id="0" name=""/>
        <dsp:cNvSpPr/>
      </dsp:nvSpPr>
      <dsp:spPr>
        <a:xfrm>
          <a:off x="5836069" y="1109"/>
          <a:ext cx="2234408" cy="141884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4022097-09C8-4975-AD63-BB504B08DE63}">
      <dsp:nvSpPr>
        <dsp:cNvPr id="0" name=""/>
        <dsp:cNvSpPr/>
      </dsp:nvSpPr>
      <dsp:spPr>
        <a:xfrm>
          <a:off x="6084337" y="23696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a:t>Or</a:t>
          </a:r>
          <a:endParaRPr lang="en-US" sz="1400" kern="1200" dirty="0"/>
        </a:p>
      </dsp:txBody>
      <dsp:txXfrm>
        <a:off x="6125894" y="278520"/>
        <a:ext cx="2151294" cy="1335735"/>
      </dsp:txXfrm>
    </dsp:sp>
    <dsp:sp modelId="{795C3134-2A6E-4A37-86CA-80B20BB09B23}">
      <dsp:nvSpPr>
        <dsp:cNvPr id="0" name=""/>
        <dsp:cNvSpPr/>
      </dsp:nvSpPr>
      <dsp:spPr>
        <a:xfrm>
          <a:off x="4470597" y="2069799"/>
          <a:ext cx="2234408" cy="141884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0BCD77D-96DF-4A77-8151-41317F8C557B}">
      <dsp:nvSpPr>
        <dsp:cNvPr id="0" name=""/>
        <dsp:cNvSpPr/>
      </dsp:nvSpPr>
      <dsp:spPr>
        <a:xfrm>
          <a:off x="4718865" y="230565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closed case, the county or state in which the youth currently resides is responsible for providing closed case YIT services. </a:t>
          </a:r>
        </a:p>
      </dsp:txBody>
      <dsp:txXfrm>
        <a:off x="4760422" y="2347210"/>
        <a:ext cx="2151294" cy="1335735"/>
      </dsp:txXfrm>
    </dsp:sp>
    <dsp:sp modelId="{9DD5ECD8-E6B5-476C-8427-A43D82938F0A}">
      <dsp:nvSpPr>
        <dsp:cNvPr id="0" name=""/>
        <dsp:cNvSpPr/>
      </dsp:nvSpPr>
      <dsp:spPr>
        <a:xfrm>
          <a:off x="7201541" y="2069799"/>
          <a:ext cx="2234408" cy="141884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825AEDF-AFE2-485D-8282-F3B93A94E37D}">
      <dsp:nvSpPr>
        <dsp:cNvPr id="0" name=""/>
        <dsp:cNvSpPr/>
      </dsp:nvSpPr>
      <dsp:spPr>
        <a:xfrm>
          <a:off x="7449809" y="2305653"/>
          <a:ext cx="2234408" cy="141884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Funding availability determined by county of residence.</a:t>
          </a:r>
        </a:p>
      </dsp:txBody>
      <dsp:txXfrm>
        <a:off x="7491366" y="2347210"/>
        <a:ext cx="2151294" cy="1335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5A55E-DD97-8A43-B84F-8A7BE8A21C78}">
      <dsp:nvSpPr>
        <dsp:cNvPr id="0" name=""/>
        <dsp:cNvSpPr/>
      </dsp:nvSpPr>
      <dsp:spPr>
        <a:xfrm>
          <a:off x="0" y="134417"/>
          <a:ext cx="3424758" cy="4109710"/>
        </a:xfrm>
        <a:prstGeom prst="roundRect">
          <a:avLst>
            <a:gd name="adj" fmla="val 5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216027" rIns="280035" bIns="0" numCol="1" spcCol="1270" anchor="t" anchorCtr="0">
          <a:noAutofit/>
        </a:bodyPr>
        <a:lstStyle/>
        <a:p>
          <a:pPr marL="0" lvl="0" indent="0" algn="r" defTabSz="2800350">
            <a:lnSpc>
              <a:spcPct val="90000"/>
            </a:lnSpc>
            <a:spcBef>
              <a:spcPct val="0"/>
            </a:spcBef>
            <a:spcAft>
              <a:spcPct val="35000"/>
            </a:spcAft>
            <a:buNone/>
          </a:pPr>
          <a:r>
            <a:rPr lang="en-US" sz="6300" kern="1200" dirty="0"/>
            <a:t>1</a:t>
          </a:r>
        </a:p>
      </dsp:txBody>
      <dsp:txXfrm rot="16200000">
        <a:off x="-1342505" y="1476922"/>
        <a:ext cx="3369962" cy="684951"/>
      </dsp:txXfrm>
    </dsp:sp>
    <dsp:sp modelId="{62D29589-4C9D-884C-96F2-6E3C1B77FE0D}">
      <dsp:nvSpPr>
        <dsp:cNvPr id="0" name=""/>
        <dsp:cNvSpPr/>
      </dsp:nvSpPr>
      <dsp:spPr>
        <a:xfrm>
          <a:off x="684951" y="134417"/>
          <a:ext cx="2551445" cy="410971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 rIns="0" bIns="0" numCol="1" spcCol="1270" anchor="t" anchorCtr="0">
          <a:noAutofit/>
        </a:bodyPr>
        <a:lstStyle/>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r>
            <a:rPr lang="en-US" sz="1600" kern="1200" dirty="0"/>
            <a:t>Young people learn financial capability skills that are critical as they take on adult responsibilities, often without the guidance and support of their parents or other adult caregiver</a:t>
          </a:r>
        </a:p>
      </dsp:txBody>
      <dsp:txXfrm>
        <a:off x="684951" y="134417"/>
        <a:ext cx="2551445" cy="4109710"/>
      </dsp:txXfrm>
    </dsp:sp>
    <dsp:sp modelId="{088070B7-91AE-374D-85F2-A3BF82BA87AF}">
      <dsp:nvSpPr>
        <dsp:cNvPr id="0" name=""/>
        <dsp:cNvSpPr/>
      </dsp:nvSpPr>
      <dsp:spPr>
        <a:xfrm>
          <a:off x="3545420" y="120813"/>
          <a:ext cx="3424758" cy="4109710"/>
        </a:xfrm>
        <a:prstGeom prst="roundRect">
          <a:avLst>
            <a:gd name="adj" fmla="val 5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216027" rIns="280035" bIns="0" numCol="1" spcCol="1270" anchor="t" anchorCtr="0">
          <a:noAutofit/>
        </a:bodyPr>
        <a:lstStyle/>
        <a:p>
          <a:pPr marL="0" lvl="0" indent="0" algn="r" defTabSz="2800350">
            <a:lnSpc>
              <a:spcPct val="90000"/>
            </a:lnSpc>
            <a:spcBef>
              <a:spcPct val="0"/>
            </a:spcBef>
            <a:spcAft>
              <a:spcPct val="35000"/>
            </a:spcAft>
            <a:buNone/>
          </a:pPr>
          <a:r>
            <a:rPr lang="en-US" sz="6300" kern="1200" dirty="0"/>
            <a:t>2</a:t>
          </a:r>
        </a:p>
      </dsp:txBody>
      <dsp:txXfrm rot="16200000">
        <a:off x="2202915" y="1463319"/>
        <a:ext cx="3369962" cy="684951"/>
      </dsp:txXfrm>
    </dsp:sp>
    <dsp:sp modelId="{FFA1EBE7-DF1C-E04F-883A-6530F4B02909}">
      <dsp:nvSpPr>
        <dsp:cNvPr id="0" name=""/>
        <dsp:cNvSpPr/>
      </dsp:nvSpPr>
      <dsp:spPr>
        <a:xfrm rot="5400000">
          <a:off x="3260397" y="3389010"/>
          <a:ext cx="604294" cy="513713"/>
        </a:xfrm>
        <a:prstGeom prst="flowChartExtra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C492A34D-1092-C84A-AC4D-1160E70303D1}">
      <dsp:nvSpPr>
        <dsp:cNvPr id="0" name=""/>
        <dsp:cNvSpPr/>
      </dsp:nvSpPr>
      <dsp:spPr>
        <a:xfrm>
          <a:off x="4230372" y="120813"/>
          <a:ext cx="2551445" cy="410971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 rIns="0" bIns="0" numCol="1" spcCol="1270" anchor="t" anchorCtr="0">
          <a:noAutofit/>
        </a:bodyPr>
        <a:lstStyle/>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r>
            <a:rPr lang="en-US" sz="1600" kern="1200" dirty="0"/>
            <a:t>Young people gain  confidence as they save to purchase assets that are important to meeting key developmental milestones, such as cars to get to school or work, educational expenses and housing-related costs.</a:t>
          </a:r>
        </a:p>
      </dsp:txBody>
      <dsp:txXfrm>
        <a:off x="4230372" y="120813"/>
        <a:ext cx="2551445" cy="4109710"/>
      </dsp:txXfrm>
    </dsp:sp>
    <dsp:sp modelId="{8372C194-0DA5-6842-9D47-6D14D6813995}">
      <dsp:nvSpPr>
        <dsp:cNvPr id="0" name=""/>
        <dsp:cNvSpPr/>
      </dsp:nvSpPr>
      <dsp:spPr>
        <a:xfrm>
          <a:off x="7090045" y="120813"/>
          <a:ext cx="3424758" cy="4109710"/>
        </a:xfrm>
        <a:prstGeom prst="roundRect">
          <a:avLst>
            <a:gd name="adj" fmla="val 5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216027" rIns="280035" bIns="0" numCol="1" spcCol="1270" anchor="t" anchorCtr="0">
          <a:noAutofit/>
        </a:bodyPr>
        <a:lstStyle/>
        <a:p>
          <a:pPr marL="0" lvl="0" indent="0" algn="r" defTabSz="2800350">
            <a:lnSpc>
              <a:spcPct val="90000"/>
            </a:lnSpc>
            <a:spcBef>
              <a:spcPct val="0"/>
            </a:spcBef>
            <a:spcAft>
              <a:spcPct val="35000"/>
            </a:spcAft>
            <a:buNone/>
          </a:pPr>
          <a:r>
            <a:rPr lang="en-US" sz="6300" kern="1200" dirty="0"/>
            <a:t>3</a:t>
          </a:r>
        </a:p>
      </dsp:txBody>
      <dsp:txXfrm rot="16200000">
        <a:off x="5747540" y="1463319"/>
        <a:ext cx="3369962" cy="684951"/>
      </dsp:txXfrm>
    </dsp:sp>
    <dsp:sp modelId="{A12690F7-A424-7043-BE09-39B81ACCA2C7}">
      <dsp:nvSpPr>
        <dsp:cNvPr id="0" name=""/>
        <dsp:cNvSpPr/>
      </dsp:nvSpPr>
      <dsp:spPr>
        <a:xfrm rot="5400000">
          <a:off x="6805022" y="3389010"/>
          <a:ext cx="604294" cy="513713"/>
        </a:xfrm>
        <a:prstGeom prst="flowChartExtract">
          <a:avLst/>
        </a:prstGeom>
        <a:solidFill>
          <a:schemeClr val="lt1">
            <a:hueOff val="0"/>
            <a:satOff val="0"/>
            <a:lumOff val="0"/>
            <a:alphaOff val="0"/>
          </a:schemeClr>
        </a:solidFill>
        <a:ln w="127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EFDF808A-3272-5648-8179-AB3D9EB25B68}">
      <dsp:nvSpPr>
        <dsp:cNvPr id="0" name=""/>
        <dsp:cNvSpPr/>
      </dsp:nvSpPr>
      <dsp:spPr>
        <a:xfrm>
          <a:off x="7774997" y="120813"/>
          <a:ext cx="2551445" cy="410971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 rIns="0" bIns="0" numCol="1" spcCol="1270" anchor="t" anchorCtr="0">
          <a:noAutofit/>
        </a:bodyPr>
        <a:lstStyle/>
        <a:p>
          <a:pPr marL="0" lvl="0" indent="0" algn="l" defTabSz="222250">
            <a:lnSpc>
              <a:spcPct val="90000"/>
            </a:lnSpc>
            <a:spcBef>
              <a:spcPct val="0"/>
            </a:spcBef>
            <a:spcAft>
              <a:spcPct val="35000"/>
            </a:spcAft>
            <a:buFont typeface="Symbol" pitchFamily="2" charset="2"/>
            <a:buNone/>
          </a:pPr>
          <a:endParaRPr lang="en-US" sz="500" kern="1200" dirty="0"/>
        </a:p>
        <a:p>
          <a:pPr marL="0" lvl="0" indent="0" algn="l" defTabSz="222250">
            <a:lnSpc>
              <a:spcPct val="90000"/>
            </a:lnSpc>
            <a:spcBef>
              <a:spcPct val="0"/>
            </a:spcBef>
            <a:spcAft>
              <a:spcPct val="35000"/>
            </a:spcAft>
            <a:buFont typeface="Symbol" pitchFamily="2" charset="2"/>
            <a:buNone/>
          </a:pPr>
          <a:endParaRPr lang="en-US" sz="1000" kern="1200" dirty="0"/>
        </a:p>
        <a:p>
          <a:pPr marL="0" lvl="0" indent="0" algn="l" defTabSz="222250">
            <a:lnSpc>
              <a:spcPct val="90000"/>
            </a:lnSpc>
            <a:spcBef>
              <a:spcPct val="0"/>
            </a:spcBef>
            <a:spcAft>
              <a:spcPct val="35000"/>
            </a:spcAft>
            <a:buFont typeface="Symbol" pitchFamily="2" charset="2"/>
            <a:buNone/>
          </a:pPr>
          <a:r>
            <a:rPr lang="en-US" sz="1600" kern="1200" dirty="0"/>
            <a:t>Young people form relationships with peers and adult supporters and learn how to access community resources that are important in their preparation for adulthood </a:t>
          </a:r>
        </a:p>
      </dsp:txBody>
      <dsp:txXfrm>
        <a:off x="7774997" y="120813"/>
        <a:ext cx="2551445" cy="4109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D5524-4F31-4DA8-AA26-C3F8FA906BBE}">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3D641-54C4-48DA-ACFF-978419ED63C8}">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Educational Attainment</a:t>
          </a:r>
        </a:p>
      </dsp:txBody>
      <dsp:txXfrm>
        <a:off x="1007221" y="627745"/>
        <a:ext cx="1937228" cy="1937228"/>
      </dsp:txXfrm>
    </dsp:sp>
    <dsp:sp modelId="{36CE0E51-6EEF-4557-BF21-2C10CF88834A}">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Homelessness</a:t>
          </a:r>
        </a:p>
      </dsp:txBody>
      <dsp:txXfrm>
        <a:off x="3319190" y="627745"/>
        <a:ext cx="1937228" cy="1937228"/>
      </dsp:txXfrm>
    </dsp:sp>
    <dsp:sp modelId="{4F689832-43A4-4B23-A3E5-18D665D7174C}">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Family Planning</a:t>
          </a:r>
        </a:p>
      </dsp:txBody>
      <dsp:txXfrm>
        <a:off x="1007221" y="2939714"/>
        <a:ext cx="1937228" cy="1937228"/>
      </dsp:txXfrm>
    </dsp:sp>
    <dsp:sp modelId="{30EE0837-19E9-4ACE-BBF8-D4F047C93ED5}">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a:t>
          </a:r>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756A3-7BD4-4C28-8BC0-F97AC8DE42E8}" type="datetimeFigureOut">
              <a:rPr lang="en-US" smtClean="0"/>
              <a:t>07/18/2023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F7F3D-6AA9-4719-B2EA-2705C32AE8F4}" type="slidenum">
              <a:rPr lang="en-US" smtClean="0"/>
              <a:t>‹#›</a:t>
            </a:fld>
            <a:endParaRPr lang="en-US"/>
          </a:p>
        </p:txBody>
      </p:sp>
    </p:spTree>
    <p:extLst>
      <p:ext uri="{BB962C8B-B14F-4D97-AF65-F5344CB8AC3E}">
        <p14:creationId xmlns:p14="http://schemas.microsoft.com/office/powerpoint/2010/main" val="26912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5276D-A232-4014-9CE9-7A2EDBBEFE2B}" type="slidenum">
              <a:rPr lang="en-US" smtClean="0"/>
              <a:t>23</a:t>
            </a:fld>
            <a:endParaRPr lang="en-US" dirty="0"/>
          </a:p>
        </p:txBody>
      </p:sp>
    </p:spTree>
    <p:extLst>
      <p:ext uri="{BB962C8B-B14F-4D97-AF65-F5344CB8AC3E}">
        <p14:creationId xmlns:p14="http://schemas.microsoft.com/office/powerpoint/2010/main" val="33611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07/18/2023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D861C-3875-407E-A88F-800EE1CAA385}" type="datetime1">
              <a:rPr lang="en-US" smtClean="0"/>
              <a:t>07/18/2023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460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07/18/2023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07/18/2023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07/18/2023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07/18/2023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07/18/2023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07/18/2023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07/18/2023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07/18/2023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07/18/2023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ichigan.gov/documents/fyit/FAQ_FosterCare_Transitional_Medicaid_338956_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hyperlink" Target="mailto:RossiA@michigan.gov" TargetMode="External"/><Relationship Id="rId2" Type="http://schemas.openxmlformats.org/officeDocument/2006/relationships/hyperlink" Target="mailto:McKenzieB@michigan.gov"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www.openeducation.net/2010/12/27/college-graduation-rates-a-bigger-problem-as-college-access/"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michigan.gov/fyit/"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Services for Older Youth in Foster care</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892350"/>
          </a:xfrm>
        </p:spPr>
        <p:txBody>
          <a:bodyPr>
            <a:normAutofit/>
          </a:bodyPr>
          <a:lstStyle/>
          <a:p>
            <a:r>
              <a:rPr lang="en-US" dirty="0">
                <a:solidFill>
                  <a:schemeClr val="tx1"/>
                </a:solidFill>
              </a:rPr>
              <a:t>Higher Education Consortium </a:t>
            </a:r>
          </a:p>
          <a:p>
            <a:r>
              <a:rPr lang="en-US" dirty="0">
                <a:solidFill>
                  <a:schemeClr val="tx1"/>
                </a:solidFill>
              </a:rPr>
              <a:t>2023</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3C73CB5A-A112-4675-A96B-2FC28094C85F}"/>
              </a:ext>
            </a:extLst>
          </p:cNvPr>
          <p:cNvSpPr>
            <a:spLocks noGrp="1"/>
          </p:cNvSpPr>
          <p:nvPr>
            <p:ph type="subTitle" idx="1"/>
          </p:nvPr>
        </p:nvSpPr>
        <p:spPr>
          <a:xfrm>
            <a:off x="4439633" y="4199146"/>
            <a:ext cx="3312734" cy="1141851"/>
          </a:xfrm>
          <a:noFill/>
        </p:spPr>
        <p:txBody>
          <a:bodyPr>
            <a:normAutofit lnSpcReduction="10000"/>
          </a:bodyPr>
          <a:lstStyle/>
          <a:p>
            <a:r>
              <a:rPr lang="en-US" sz="2000" dirty="0">
                <a:solidFill>
                  <a:srgbClr val="080808"/>
                </a:solidFill>
              </a:rPr>
              <a:t>42 Coordinators cover 83 Counties in the State of Michigan</a:t>
            </a:r>
          </a:p>
        </p:txBody>
      </p:sp>
      <p:sp>
        <p:nvSpPr>
          <p:cNvPr id="2" name="Title 1">
            <a:extLst>
              <a:ext uri="{FF2B5EF4-FFF2-40B4-BE49-F238E27FC236}">
                <a16:creationId xmlns:a16="http://schemas.microsoft.com/office/drawing/2014/main" id="{43EEA15D-194B-442B-ADCE-409CDFB4AE1A}"/>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Michigan Youth Opportunities Initiative (MYOI) </a:t>
            </a:r>
          </a:p>
        </p:txBody>
      </p:sp>
      <p:sp>
        <p:nvSpPr>
          <p:cNvPr id="4" name="AutoShape 2">
            <a:extLst>
              <a:ext uri="{FF2B5EF4-FFF2-40B4-BE49-F238E27FC236}">
                <a16:creationId xmlns:a16="http://schemas.microsoft.com/office/drawing/2014/main" id="{90BFD083-CDE3-416B-9DC7-EA6E37420A96}"/>
              </a:ext>
            </a:extLst>
          </p:cNvPr>
          <p:cNvSpPr>
            <a:spLocks noChangeAspect="1" noChangeArrowheads="1"/>
          </p:cNvSpPr>
          <p:nvPr/>
        </p:nvSpPr>
        <p:spPr bwMode="auto">
          <a:xfrm>
            <a:off x="4393870" y="1726870"/>
            <a:ext cx="1854530" cy="18545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a:extLst>
              <a:ext uri="{FF2B5EF4-FFF2-40B4-BE49-F238E27FC236}">
                <a16:creationId xmlns:a16="http://schemas.microsoft.com/office/drawing/2014/main" id="{480EFCB9-D940-485F-81C9-EF129EBB02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243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C350BCC7-BBA9-A694-3B2E-67E54E48A64C}"/>
              </a:ext>
            </a:extLst>
          </p:cNvPr>
          <p:cNvSpPr>
            <a:spLocks noGrp="1"/>
          </p:cNvSpPr>
          <p:nvPr>
            <p:ph type="title"/>
          </p:nvPr>
        </p:nvSpPr>
        <p:spPr>
          <a:xfrm>
            <a:off x="1175512" y="870132"/>
            <a:ext cx="9792208" cy="1527078"/>
          </a:xfrm>
        </p:spPr>
        <p:txBody>
          <a:bodyPr>
            <a:normAutofit/>
          </a:bodyPr>
          <a:lstStyle/>
          <a:p>
            <a:r>
              <a:rPr lang="en-US" dirty="0"/>
              <a:t>Our Coordinators </a:t>
            </a:r>
          </a:p>
        </p:txBody>
      </p:sp>
      <p:sp>
        <p:nvSpPr>
          <p:cNvPr id="3" name="Content Placeholder 2">
            <a:extLst>
              <a:ext uri="{FF2B5EF4-FFF2-40B4-BE49-F238E27FC236}">
                <a16:creationId xmlns:a16="http://schemas.microsoft.com/office/drawing/2014/main" id="{C1CB1251-1679-9795-E6EE-F99100180E76}"/>
              </a:ext>
            </a:extLst>
          </p:cNvPr>
          <p:cNvSpPr>
            <a:spLocks noGrp="1"/>
          </p:cNvSpPr>
          <p:nvPr>
            <p:ph idx="1"/>
          </p:nvPr>
        </p:nvSpPr>
        <p:spPr>
          <a:xfrm>
            <a:off x="1175512" y="2557849"/>
            <a:ext cx="9792208" cy="3407862"/>
          </a:xfrm>
        </p:spPr>
        <p:txBody>
          <a:bodyPr>
            <a:normAutofit/>
          </a:bodyPr>
          <a:lstStyle/>
          <a:p>
            <a:r>
              <a:rPr lang="en-US" sz="1600" dirty="0"/>
              <a:t>Provide Assistance and Guidance to youth currently and formerly in the foster care system</a:t>
            </a:r>
          </a:p>
          <a:p>
            <a:r>
              <a:rPr lang="en-US" sz="1600" dirty="0"/>
              <a:t>Aid youth in developing connections and gaining independent and interdependent life skills</a:t>
            </a:r>
          </a:p>
          <a:p>
            <a:r>
              <a:rPr lang="en-US" sz="1600" dirty="0"/>
              <a:t>Provide technical assistance to foster care staff</a:t>
            </a:r>
          </a:p>
          <a:p>
            <a:r>
              <a:rPr lang="en-US" sz="1600" dirty="0"/>
              <a:t>Coordinate and Deliver Independent Living Services</a:t>
            </a:r>
          </a:p>
          <a:p>
            <a:r>
              <a:rPr lang="en-US" sz="1600" dirty="0"/>
              <a:t>Develop Community Partnerships</a:t>
            </a:r>
          </a:p>
          <a:p>
            <a:r>
              <a:rPr lang="en-US" sz="1600" dirty="0"/>
              <a:t>Financial Tracking</a:t>
            </a:r>
          </a:p>
          <a:p>
            <a:r>
              <a:rPr lang="en-US" sz="1600" dirty="0"/>
              <a:t>Develop Youth Advisory Boards</a:t>
            </a:r>
          </a:p>
          <a:p>
            <a:endParaRPr lang="en-US" dirty="0"/>
          </a:p>
          <a:p>
            <a:endParaRPr lang="en-US" dirty="0"/>
          </a:p>
        </p:txBody>
      </p:sp>
    </p:spTree>
    <p:extLst>
      <p:ext uri="{BB962C8B-B14F-4D97-AF65-F5344CB8AC3E}">
        <p14:creationId xmlns:p14="http://schemas.microsoft.com/office/powerpoint/2010/main" val="207506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10AB2A-84B4-5F6A-EFBA-C746C9045549}"/>
              </a:ext>
            </a:extLst>
          </p:cNvPr>
          <p:cNvSpPr>
            <a:spLocks noGrp="1"/>
          </p:cNvSpPr>
          <p:nvPr>
            <p:ph type="title"/>
          </p:nvPr>
        </p:nvSpPr>
        <p:spPr/>
        <p:txBody>
          <a:bodyPr/>
          <a:lstStyle/>
          <a:p>
            <a:r>
              <a:rPr lang="en-US" dirty="0"/>
              <a:t>What are the Benefits?</a:t>
            </a:r>
          </a:p>
        </p:txBody>
      </p:sp>
      <p:graphicFrame>
        <p:nvGraphicFramePr>
          <p:cNvPr id="4" name="Content Placeholder 3">
            <a:extLst>
              <a:ext uri="{FF2B5EF4-FFF2-40B4-BE49-F238E27FC236}">
                <a16:creationId xmlns:a16="http://schemas.microsoft.com/office/drawing/2014/main" id="{8B5BF283-35B6-8469-F55A-50130965DF0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92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EE137-0678-48FC-8701-240F45E80643}"/>
              </a:ext>
            </a:extLst>
          </p:cNvPr>
          <p:cNvSpPr>
            <a:spLocks noGrp="1"/>
          </p:cNvSpPr>
          <p:nvPr>
            <p:ph idx="1"/>
          </p:nvPr>
        </p:nvSpPr>
        <p:spPr>
          <a:xfrm>
            <a:off x="1066800" y="2103119"/>
            <a:ext cx="10058400" cy="4205843"/>
          </a:xfrm>
        </p:spPr>
        <p:txBody>
          <a:bodyPr>
            <a:normAutofit fontScale="85000" lnSpcReduction="20000"/>
          </a:bodyPr>
          <a:lstStyle/>
          <a:p>
            <a:pPr marL="368300" indent="-285750">
              <a:defRPr/>
            </a:pPr>
            <a:endParaRPr lang="en-US" sz="1900" dirty="0">
              <a:latin typeface="Calibri" panose="020F0502020204030204" pitchFamily="34" charset="0"/>
            </a:endParaRPr>
          </a:p>
          <a:p>
            <a:pPr marL="368300" indent="-285750">
              <a:defRPr/>
            </a:pPr>
            <a:r>
              <a:rPr lang="en-US" sz="1900" dirty="0">
                <a:latin typeface="Calibri" panose="020F0502020204030204" pitchFamily="34" charset="0"/>
              </a:rPr>
              <a:t>MYOI provides training opportunities to develop youth skills and improve outcomes in the areas of: </a:t>
            </a:r>
          </a:p>
          <a:p>
            <a:pPr lvl="2">
              <a:defRPr/>
            </a:pPr>
            <a:r>
              <a:rPr lang="en-US" sz="1800" dirty="0">
                <a:latin typeface="Calibri" panose="020F0502020204030204" pitchFamily="34" charset="0"/>
              </a:rPr>
              <a:t>Education</a:t>
            </a:r>
          </a:p>
          <a:p>
            <a:pPr lvl="2">
              <a:defRPr/>
            </a:pPr>
            <a:r>
              <a:rPr lang="en-US" sz="1800" dirty="0">
                <a:latin typeface="Calibri" panose="020F0502020204030204" pitchFamily="34" charset="0"/>
              </a:rPr>
              <a:t>Employment</a:t>
            </a:r>
          </a:p>
          <a:p>
            <a:pPr lvl="2">
              <a:defRPr/>
            </a:pPr>
            <a:r>
              <a:rPr lang="en-US" sz="1800" dirty="0">
                <a:latin typeface="Calibri" panose="020F0502020204030204" pitchFamily="34" charset="0"/>
              </a:rPr>
              <a:t>Housing</a:t>
            </a:r>
          </a:p>
          <a:p>
            <a:pPr lvl="2">
              <a:defRPr/>
            </a:pPr>
            <a:r>
              <a:rPr lang="en-US" sz="1800" dirty="0">
                <a:latin typeface="Calibri" panose="020F0502020204030204" pitchFamily="34" charset="0"/>
              </a:rPr>
              <a:t>Physical and mental health</a:t>
            </a:r>
          </a:p>
          <a:p>
            <a:pPr lvl="2">
              <a:defRPr/>
            </a:pPr>
            <a:r>
              <a:rPr lang="en-US" sz="1800" dirty="0">
                <a:latin typeface="Calibri" panose="020F0502020204030204" pitchFamily="34" charset="0"/>
              </a:rPr>
              <a:t>Permanency</a:t>
            </a:r>
          </a:p>
          <a:p>
            <a:pPr lvl="2">
              <a:defRPr/>
            </a:pPr>
            <a:r>
              <a:rPr lang="en-US" sz="1800" dirty="0">
                <a:latin typeface="Calibri" panose="020F0502020204030204" pitchFamily="34" charset="0"/>
              </a:rPr>
              <a:t>Social and community engagement</a:t>
            </a:r>
          </a:p>
          <a:p>
            <a:pPr>
              <a:defRPr/>
            </a:pPr>
            <a:r>
              <a:rPr lang="en-US" sz="1900" dirty="0">
                <a:latin typeface="Calibri" panose="020F0502020204030204" pitchFamily="34" charset="0"/>
              </a:rPr>
              <a:t>MYOI provides opportunities for participating youth to develop advocacy and leadership skills through monthly youth board meetings</a:t>
            </a:r>
          </a:p>
          <a:p>
            <a:pPr>
              <a:defRPr/>
            </a:pPr>
            <a:r>
              <a:rPr lang="en-US" sz="1900" dirty="0">
                <a:latin typeface="Calibri" panose="020F0502020204030204" pitchFamily="34" charset="0"/>
              </a:rPr>
              <a:t>MYOI sites develop community partnerships and, in some cases, Community Partnership Boards consisting of local community members and businesses interested in building community support for all foster youth</a:t>
            </a:r>
          </a:p>
          <a:p>
            <a:pPr>
              <a:defRPr/>
            </a:pPr>
            <a:r>
              <a:rPr lang="en-US" sz="1900" dirty="0">
                <a:latin typeface="Calibri" panose="020F0502020204030204" pitchFamily="34" charset="0"/>
              </a:rPr>
              <a:t>All MYOI enrolled youth complete Financial Literacy Training and are encouraged to open two bank accounts, one of which is a protected savings account that can later be matched for the purchase of an asset </a:t>
            </a:r>
          </a:p>
          <a:p>
            <a:endParaRPr lang="en-US" dirty="0"/>
          </a:p>
        </p:txBody>
      </p:sp>
      <p:pic>
        <p:nvPicPr>
          <p:cNvPr id="4" name="Picture 3" descr="Text, logo&#10;&#10;Description automatically generated">
            <a:extLst>
              <a:ext uri="{FF2B5EF4-FFF2-40B4-BE49-F238E27FC236}">
                <a16:creationId xmlns:a16="http://schemas.microsoft.com/office/drawing/2014/main" id="{0CE7BF51-0467-478C-BA15-894C0B416085}"/>
              </a:ext>
            </a:extLst>
          </p:cNvPr>
          <p:cNvPicPr>
            <a:picLocks noChangeAspect="1"/>
          </p:cNvPicPr>
          <p:nvPr/>
        </p:nvPicPr>
        <p:blipFill>
          <a:blip r:embed="rId2"/>
          <a:stretch>
            <a:fillRect/>
          </a:stretch>
        </p:blipFill>
        <p:spPr>
          <a:xfrm>
            <a:off x="4989400" y="350703"/>
            <a:ext cx="2328319" cy="1568124"/>
          </a:xfrm>
          <a:prstGeom prst="rect">
            <a:avLst/>
          </a:prstGeom>
        </p:spPr>
      </p:pic>
      <p:sp>
        <p:nvSpPr>
          <p:cNvPr id="5" name="Freeform 25">
            <a:extLst>
              <a:ext uri="{FF2B5EF4-FFF2-40B4-BE49-F238E27FC236}">
                <a16:creationId xmlns:a16="http://schemas.microsoft.com/office/drawing/2014/main" id="{283407FF-873E-4C65-B9E5-A36D89A0A6B1}"/>
              </a:ext>
            </a:extLst>
          </p:cNvPr>
          <p:cNvSpPr/>
          <p:nvPr/>
        </p:nvSpPr>
        <p:spPr>
          <a:xfrm>
            <a:off x="9422512" y="370237"/>
            <a:ext cx="1600200" cy="1171456"/>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FF000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tx1"/>
                </a:solidFill>
              </a:rPr>
              <a:t>Health &amp; Prevention</a:t>
            </a:r>
          </a:p>
        </p:txBody>
      </p:sp>
      <p:sp>
        <p:nvSpPr>
          <p:cNvPr id="6" name="Freeform 23">
            <a:extLst>
              <a:ext uri="{FF2B5EF4-FFF2-40B4-BE49-F238E27FC236}">
                <a16:creationId xmlns:a16="http://schemas.microsoft.com/office/drawing/2014/main" id="{2418F879-C632-42BC-AA3D-C92A5487F16A}"/>
              </a:ext>
            </a:extLst>
          </p:cNvPr>
          <p:cNvSpPr/>
          <p:nvPr/>
        </p:nvSpPr>
        <p:spPr>
          <a:xfrm>
            <a:off x="10269415" y="977143"/>
            <a:ext cx="1805323" cy="1171456"/>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tx1"/>
                </a:solidFill>
              </a:rPr>
              <a:t>Relationships</a:t>
            </a:r>
          </a:p>
        </p:txBody>
      </p:sp>
      <p:sp>
        <p:nvSpPr>
          <p:cNvPr id="7" name="Freeform 26">
            <a:extLst>
              <a:ext uri="{FF2B5EF4-FFF2-40B4-BE49-F238E27FC236}">
                <a16:creationId xmlns:a16="http://schemas.microsoft.com/office/drawing/2014/main" id="{4FD9F9E4-0326-4BB1-A73A-C5A9E353C964}"/>
              </a:ext>
            </a:extLst>
          </p:cNvPr>
          <p:cNvSpPr/>
          <p:nvPr/>
        </p:nvSpPr>
        <p:spPr>
          <a:xfrm>
            <a:off x="8317724" y="756057"/>
            <a:ext cx="1600200" cy="1417638"/>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300" b="1" dirty="0"/>
              <a:t>Community Engagement</a:t>
            </a:r>
          </a:p>
        </p:txBody>
      </p:sp>
      <p:sp>
        <p:nvSpPr>
          <p:cNvPr id="8" name="Freeform 29">
            <a:extLst>
              <a:ext uri="{FF2B5EF4-FFF2-40B4-BE49-F238E27FC236}">
                <a16:creationId xmlns:a16="http://schemas.microsoft.com/office/drawing/2014/main" id="{164F2F2B-1E30-49A0-937A-7C2DF2F9CB0C}"/>
              </a:ext>
            </a:extLst>
          </p:cNvPr>
          <p:cNvSpPr/>
          <p:nvPr/>
        </p:nvSpPr>
        <p:spPr>
          <a:xfrm>
            <a:off x="3430754" y="716098"/>
            <a:ext cx="1600200" cy="1417637"/>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7030A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bg1"/>
                </a:solidFill>
              </a:rPr>
              <a:t>Education</a:t>
            </a:r>
          </a:p>
        </p:txBody>
      </p:sp>
      <p:sp>
        <p:nvSpPr>
          <p:cNvPr id="9" name="Freeform 28">
            <a:extLst>
              <a:ext uri="{FF2B5EF4-FFF2-40B4-BE49-F238E27FC236}">
                <a16:creationId xmlns:a16="http://schemas.microsoft.com/office/drawing/2014/main" id="{D9CDC1CE-9430-412C-8ECB-25115C8A7A1E}"/>
              </a:ext>
            </a:extLst>
          </p:cNvPr>
          <p:cNvSpPr/>
          <p:nvPr/>
        </p:nvSpPr>
        <p:spPr>
          <a:xfrm>
            <a:off x="2273567" y="209597"/>
            <a:ext cx="1743576" cy="1383832"/>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0070C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bg1"/>
                </a:solidFill>
              </a:rPr>
              <a:t>Employment</a:t>
            </a:r>
          </a:p>
        </p:txBody>
      </p:sp>
      <p:sp>
        <p:nvSpPr>
          <p:cNvPr id="10" name="Freeform 27">
            <a:extLst>
              <a:ext uri="{FF2B5EF4-FFF2-40B4-BE49-F238E27FC236}">
                <a16:creationId xmlns:a16="http://schemas.microsoft.com/office/drawing/2014/main" id="{5C843C4D-4991-40C8-9F13-7B19113AFAA3}"/>
              </a:ext>
            </a:extLst>
          </p:cNvPr>
          <p:cNvSpPr/>
          <p:nvPr/>
        </p:nvSpPr>
        <p:spPr>
          <a:xfrm>
            <a:off x="101490" y="175792"/>
            <a:ext cx="1600200" cy="1417637"/>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00B05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bg1"/>
                </a:solidFill>
              </a:rPr>
              <a:t>Housing</a:t>
            </a:r>
          </a:p>
        </p:txBody>
      </p:sp>
      <p:sp>
        <p:nvSpPr>
          <p:cNvPr id="11" name="Freeform 24">
            <a:extLst>
              <a:ext uri="{FF2B5EF4-FFF2-40B4-BE49-F238E27FC236}">
                <a16:creationId xmlns:a16="http://schemas.microsoft.com/office/drawing/2014/main" id="{E357B645-A65C-452A-8489-971FCDC200B4}"/>
              </a:ext>
            </a:extLst>
          </p:cNvPr>
          <p:cNvSpPr/>
          <p:nvPr/>
        </p:nvSpPr>
        <p:spPr>
          <a:xfrm>
            <a:off x="1114098" y="599783"/>
            <a:ext cx="1600200" cy="1416050"/>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FFFF0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tx1"/>
                </a:solidFill>
              </a:rPr>
              <a:t>Financial Capability </a:t>
            </a:r>
            <a:endParaRPr lang="en-US" sz="1500" b="1" dirty="0"/>
          </a:p>
        </p:txBody>
      </p:sp>
      <p:sp>
        <p:nvSpPr>
          <p:cNvPr id="12" name="Freeform 31">
            <a:extLst>
              <a:ext uri="{FF2B5EF4-FFF2-40B4-BE49-F238E27FC236}">
                <a16:creationId xmlns:a16="http://schemas.microsoft.com/office/drawing/2014/main" id="{BCD22101-FC85-4E76-A781-A4E1140FE1F6}"/>
              </a:ext>
            </a:extLst>
          </p:cNvPr>
          <p:cNvSpPr/>
          <p:nvPr/>
        </p:nvSpPr>
        <p:spPr>
          <a:xfrm>
            <a:off x="7194658" y="391699"/>
            <a:ext cx="1600200" cy="1416050"/>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FFC000"/>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1549" tIns="211024" rIns="241549" bIns="211024" spcCol="1270" anchor="ctr"/>
          <a:lstStyle/>
          <a:p>
            <a:pPr algn="ctr" defTabSz="533400" fontAlgn="auto">
              <a:lnSpc>
                <a:spcPct val="90000"/>
              </a:lnSpc>
              <a:spcBef>
                <a:spcPts val="0"/>
              </a:spcBef>
              <a:spcAft>
                <a:spcPct val="35000"/>
              </a:spcAft>
              <a:defRPr/>
            </a:pPr>
            <a:r>
              <a:rPr lang="en-US" sz="1500" b="1" dirty="0">
                <a:solidFill>
                  <a:schemeClr val="tx1"/>
                </a:solidFill>
              </a:rPr>
              <a:t>Life &amp; Social Skills</a:t>
            </a:r>
          </a:p>
        </p:txBody>
      </p:sp>
    </p:spTree>
    <p:extLst>
      <p:ext uri="{BB962C8B-B14F-4D97-AF65-F5344CB8AC3E}">
        <p14:creationId xmlns:p14="http://schemas.microsoft.com/office/powerpoint/2010/main" val="28235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DAE50F02-326D-6145-5EDB-1AE74D83579B}"/>
              </a:ext>
            </a:extLst>
          </p:cNvPr>
          <p:cNvSpPr>
            <a:spLocks noGrp="1"/>
          </p:cNvSpPr>
          <p:nvPr>
            <p:ph type="title"/>
          </p:nvPr>
        </p:nvSpPr>
        <p:spPr>
          <a:xfrm>
            <a:off x="1175512" y="870132"/>
            <a:ext cx="9792208" cy="1527078"/>
          </a:xfrm>
        </p:spPr>
        <p:txBody>
          <a:bodyPr>
            <a:normAutofit/>
          </a:bodyPr>
          <a:lstStyle/>
          <a:p>
            <a:pPr algn="ctr"/>
            <a:r>
              <a:rPr lang="en-US" b="1" dirty="0"/>
              <a:t>Semi-Annual Transition Meeting</a:t>
            </a:r>
          </a:p>
        </p:txBody>
      </p:sp>
      <p:sp>
        <p:nvSpPr>
          <p:cNvPr id="3" name="Content Placeholder 2">
            <a:extLst>
              <a:ext uri="{FF2B5EF4-FFF2-40B4-BE49-F238E27FC236}">
                <a16:creationId xmlns:a16="http://schemas.microsoft.com/office/drawing/2014/main" id="{14DB9AF4-EF7E-5116-00D5-19138079C311}"/>
              </a:ext>
            </a:extLst>
          </p:cNvPr>
          <p:cNvSpPr>
            <a:spLocks noGrp="1"/>
          </p:cNvSpPr>
          <p:nvPr>
            <p:ph idx="1"/>
          </p:nvPr>
        </p:nvSpPr>
        <p:spPr>
          <a:xfrm>
            <a:off x="1175512" y="2253006"/>
            <a:ext cx="9792208" cy="3734862"/>
          </a:xfrm>
        </p:spPr>
        <p:txBody>
          <a:bodyPr>
            <a:normAutofit fontScale="92500" lnSpcReduction="20000"/>
          </a:bodyPr>
          <a:lstStyle/>
          <a:p>
            <a:pPr>
              <a:lnSpc>
                <a:spcPct val="90000"/>
              </a:lnSpc>
              <a:buFont typeface="Courier New" panose="02070309020205020404" pitchFamily="49" charset="0"/>
              <a:buChar char="o"/>
            </a:pPr>
            <a:r>
              <a:rPr lang="en-US" sz="1700" dirty="0"/>
              <a:t>Beginning at age 14, semi-annual transition meetings must occur once every 6 month to discuss a youth’s permanency plan, identify supportive adults, and make plans to meet specific goals set by the group.</a:t>
            </a:r>
          </a:p>
          <a:p>
            <a:pPr>
              <a:lnSpc>
                <a:spcPct val="90000"/>
              </a:lnSpc>
              <a:buFont typeface="Courier New" panose="02070309020205020404" pitchFamily="49" charset="0"/>
              <a:buChar char="o"/>
            </a:pPr>
            <a:endParaRPr lang="en-US" sz="1700" dirty="0"/>
          </a:p>
          <a:p>
            <a:pPr>
              <a:lnSpc>
                <a:spcPct val="90000"/>
              </a:lnSpc>
              <a:buFont typeface="Courier New" panose="02070309020205020404" pitchFamily="49" charset="0"/>
              <a:buChar char="o"/>
            </a:pPr>
            <a:r>
              <a:rPr lang="en-US" sz="1700" dirty="0"/>
              <a:t>The DHS-901 form, completed by the facilitator, addresses all areas to be discussed at the meeting, including:</a:t>
            </a:r>
          </a:p>
          <a:p>
            <a:pPr lvl="1">
              <a:lnSpc>
                <a:spcPct val="90000"/>
              </a:lnSpc>
            </a:pPr>
            <a:r>
              <a:rPr lang="en-US" sz="1700" dirty="0"/>
              <a:t>Housing.</a:t>
            </a:r>
          </a:p>
          <a:p>
            <a:pPr lvl="1">
              <a:lnSpc>
                <a:spcPct val="90000"/>
              </a:lnSpc>
            </a:pPr>
            <a:r>
              <a:rPr lang="en-US" sz="1700" dirty="0"/>
              <a:t>Supportive relationships.</a:t>
            </a:r>
          </a:p>
          <a:p>
            <a:pPr lvl="1">
              <a:lnSpc>
                <a:spcPct val="90000"/>
              </a:lnSpc>
            </a:pPr>
            <a:r>
              <a:rPr lang="en-US" sz="1700" dirty="0"/>
              <a:t>Independent living skills.</a:t>
            </a:r>
          </a:p>
          <a:p>
            <a:pPr lvl="1">
              <a:lnSpc>
                <a:spcPct val="90000"/>
              </a:lnSpc>
            </a:pPr>
            <a:r>
              <a:rPr lang="en-US" sz="1700" dirty="0"/>
              <a:t>Education.</a:t>
            </a:r>
          </a:p>
          <a:p>
            <a:pPr lvl="1">
              <a:lnSpc>
                <a:spcPct val="90000"/>
              </a:lnSpc>
            </a:pPr>
            <a:r>
              <a:rPr lang="en-US" sz="1700" dirty="0"/>
              <a:t>Employment.</a:t>
            </a:r>
          </a:p>
          <a:p>
            <a:pPr lvl="1">
              <a:lnSpc>
                <a:spcPct val="90000"/>
              </a:lnSpc>
            </a:pPr>
            <a:r>
              <a:rPr lang="en-US" sz="1700" dirty="0"/>
              <a:t>Transportation.</a:t>
            </a:r>
          </a:p>
          <a:p>
            <a:pPr lvl="1">
              <a:lnSpc>
                <a:spcPct val="90000"/>
              </a:lnSpc>
            </a:pPr>
            <a:r>
              <a:rPr lang="en-US" sz="1700" dirty="0"/>
              <a:t>Financial management skills. </a:t>
            </a:r>
          </a:p>
          <a:p>
            <a:pPr lvl="1">
              <a:lnSpc>
                <a:spcPct val="90000"/>
              </a:lnSpc>
            </a:pPr>
            <a:r>
              <a:rPr lang="en-US" sz="1700" dirty="0"/>
              <a:t>Review of the youth’s credit report.</a:t>
            </a:r>
          </a:p>
          <a:p>
            <a:pPr lvl="1">
              <a:lnSpc>
                <a:spcPct val="90000"/>
              </a:lnSpc>
            </a:pPr>
            <a:r>
              <a:rPr lang="en-US" sz="1700" dirty="0"/>
              <a:t>Emotional/mental/physical health.</a:t>
            </a:r>
          </a:p>
          <a:p>
            <a:pPr lvl="1">
              <a:lnSpc>
                <a:spcPct val="90000"/>
              </a:lnSpc>
            </a:pPr>
            <a:r>
              <a:rPr lang="en-US" sz="1700" dirty="0"/>
              <a:t>Substance abuse.</a:t>
            </a:r>
          </a:p>
        </p:txBody>
      </p:sp>
    </p:spTree>
    <p:extLst>
      <p:ext uri="{BB962C8B-B14F-4D97-AF65-F5344CB8AC3E}">
        <p14:creationId xmlns:p14="http://schemas.microsoft.com/office/powerpoint/2010/main" val="178585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D7D6389B-9ACA-2E9A-AADB-D0CACE2E9408}"/>
              </a:ext>
            </a:extLst>
          </p:cNvPr>
          <p:cNvSpPr>
            <a:spLocks noGrp="1"/>
          </p:cNvSpPr>
          <p:nvPr>
            <p:ph type="title"/>
          </p:nvPr>
        </p:nvSpPr>
        <p:spPr>
          <a:xfrm>
            <a:off x="983887" y="1185059"/>
            <a:ext cx="3491832" cy="4487882"/>
          </a:xfrm>
        </p:spPr>
        <p:txBody>
          <a:bodyPr>
            <a:normAutofit/>
          </a:bodyPr>
          <a:lstStyle/>
          <a:p>
            <a:pPr algn="ctr"/>
            <a:r>
              <a:rPr lang="en-US" sz="4400" b="1" dirty="0"/>
              <a:t>90-Day Discharge Meeting</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FD176717-141F-BFBC-44F9-EF0141D9C6C9}"/>
              </a:ext>
            </a:extLst>
          </p:cNvPr>
          <p:cNvSpPr>
            <a:spLocks noGrp="1"/>
          </p:cNvSpPr>
          <p:nvPr>
            <p:ph idx="1"/>
          </p:nvPr>
        </p:nvSpPr>
        <p:spPr>
          <a:xfrm>
            <a:off x="6403656" y="936416"/>
            <a:ext cx="4870512" cy="4985169"/>
          </a:xfrm>
        </p:spPr>
        <p:txBody>
          <a:bodyPr anchor="ctr">
            <a:normAutofit fontScale="92500"/>
          </a:bodyPr>
          <a:lstStyle/>
          <a:p>
            <a:pPr>
              <a:lnSpc>
                <a:spcPct val="110000"/>
              </a:lnSpc>
            </a:pPr>
            <a:r>
              <a:rPr lang="en-US" sz="1700" dirty="0"/>
              <a:t>Any youth leaving foster care at age 16 and older are required to have a 90-Day Discharge meeting 3 months prior to expected case closure.</a:t>
            </a:r>
          </a:p>
          <a:p>
            <a:pPr>
              <a:lnSpc>
                <a:spcPct val="110000"/>
              </a:lnSpc>
            </a:pPr>
            <a:endParaRPr lang="en-US" sz="1700" dirty="0"/>
          </a:p>
          <a:p>
            <a:pPr>
              <a:lnSpc>
                <a:spcPct val="110000"/>
              </a:lnSpc>
            </a:pPr>
            <a:r>
              <a:rPr lang="en-US" sz="1700" dirty="0"/>
              <a:t>The 90-Day Discharge Plan should address the same areas as the Semi-Annual Transition Plan meeting, and include all the last steps needed prior to the youth’s case closing.  </a:t>
            </a:r>
          </a:p>
          <a:p>
            <a:pPr>
              <a:lnSpc>
                <a:spcPct val="110000"/>
              </a:lnSpc>
            </a:pPr>
            <a:endParaRPr lang="en-US" sz="1700" dirty="0"/>
          </a:p>
          <a:p>
            <a:pPr>
              <a:lnSpc>
                <a:spcPct val="110000"/>
              </a:lnSpc>
            </a:pPr>
            <a:r>
              <a:rPr lang="en-US" sz="1700" dirty="0"/>
              <a:t>Discharge documents are discussed and plans are made for the youth to have all needed items by the time the case is closed, such as birth certificate, social security card, verification of foster care for financial aid purposes, medical passport, immunization record, etc. </a:t>
            </a:r>
          </a:p>
          <a:p>
            <a:pPr>
              <a:lnSpc>
                <a:spcPct val="110000"/>
              </a:lnSpc>
            </a:pPr>
            <a:endParaRPr lang="en-US" sz="1700" dirty="0"/>
          </a:p>
        </p:txBody>
      </p:sp>
    </p:spTree>
    <p:extLst>
      <p:ext uri="{BB962C8B-B14F-4D97-AF65-F5344CB8AC3E}">
        <p14:creationId xmlns:p14="http://schemas.microsoft.com/office/powerpoint/2010/main" val="162532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D539609D-6770-7FB5-C362-43850296A7D7}"/>
              </a:ext>
            </a:extLst>
          </p:cNvPr>
          <p:cNvSpPr>
            <a:spLocks noGrp="1"/>
          </p:cNvSpPr>
          <p:nvPr>
            <p:ph type="title"/>
          </p:nvPr>
        </p:nvSpPr>
        <p:spPr>
          <a:xfrm>
            <a:off x="983887" y="1185059"/>
            <a:ext cx="3491832" cy="4487882"/>
          </a:xfrm>
        </p:spPr>
        <p:txBody>
          <a:bodyPr>
            <a:normAutofit/>
          </a:bodyPr>
          <a:lstStyle/>
          <a:p>
            <a:pPr algn="ctr"/>
            <a:r>
              <a:rPr lang="en-US" sz="4400" b="1" dirty="0"/>
              <a:t>Semi-Annual &amp; 90-Day Discharge Meetings</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15" name="Content Placeholder 2">
            <a:extLst>
              <a:ext uri="{FF2B5EF4-FFF2-40B4-BE49-F238E27FC236}">
                <a16:creationId xmlns:a16="http://schemas.microsoft.com/office/drawing/2014/main" id="{08F26A37-9ED7-3FD5-1291-3A0F57C8D631}"/>
              </a:ext>
            </a:extLst>
          </p:cNvPr>
          <p:cNvSpPr>
            <a:spLocks noGrp="1"/>
          </p:cNvSpPr>
          <p:nvPr>
            <p:ph idx="1"/>
          </p:nvPr>
        </p:nvSpPr>
        <p:spPr>
          <a:xfrm>
            <a:off x="6403656" y="936416"/>
            <a:ext cx="4870512" cy="5273353"/>
          </a:xfrm>
        </p:spPr>
        <p:txBody>
          <a:bodyPr anchor="ctr">
            <a:normAutofit/>
          </a:bodyPr>
          <a:lstStyle/>
          <a:p>
            <a:pPr>
              <a:lnSpc>
                <a:spcPct val="90000"/>
              </a:lnSpc>
            </a:pPr>
            <a:r>
              <a:rPr lang="en-US" sz="1300" dirty="0"/>
              <a:t>Both the Semi-Annual Transition Meeting and the 90-Day Discharge meeting should be </a:t>
            </a:r>
            <a:r>
              <a:rPr lang="en-US" sz="1300" b="1" i="1" dirty="0"/>
              <a:t>youth led, </a:t>
            </a:r>
            <a:r>
              <a:rPr lang="en-US" sz="1300" dirty="0"/>
              <a:t>and include people who the youth views as a support.</a:t>
            </a:r>
          </a:p>
          <a:p>
            <a:pPr>
              <a:lnSpc>
                <a:spcPct val="90000"/>
              </a:lnSpc>
            </a:pPr>
            <a:r>
              <a:rPr lang="en-US" sz="1300" dirty="0"/>
              <a:t>People who may be represented on the team include, but are not limited to:</a:t>
            </a:r>
          </a:p>
          <a:p>
            <a:pPr lvl="1">
              <a:lnSpc>
                <a:spcPct val="90000"/>
              </a:lnSpc>
            </a:pPr>
            <a:r>
              <a:rPr lang="en-US" sz="1300" dirty="0"/>
              <a:t>Foster parents. </a:t>
            </a:r>
          </a:p>
          <a:p>
            <a:pPr lvl="1">
              <a:lnSpc>
                <a:spcPct val="90000"/>
              </a:lnSpc>
            </a:pPr>
            <a:r>
              <a:rPr lang="en-US" sz="1300" dirty="0"/>
              <a:t>Biological parents. </a:t>
            </a:r>
          </a:p>
          <a:p>
            <a:pPr lvl="1">
              <a:lnSpc>
                <a:spcPct val="90000"/>
              </a:lnSpc>
            </a:pPr>
            <a:r>
              <a:rPr lang="en-US" sz="1300" dirty="0"/>
              <a:t>Relatives. </a:t>
            </a:r>
          </a:p>
          <a:p>
            <a:pPr lvl="1">
              <a:lnSpc>
                <a:spcPct val="90000"/>
              </a:lnSpc>
            </a:pPr>
            <a:r>
              <a:rPr lang="en-US" sz="1300" dirty="0"/>
              <a:t>Court Appointed Special Advocate (CASA). </a:t>
            </a:r>
          </a:p>
          <a:p>
            <a:pPr lvl="1">
              <a:lnSpc>
                <a:spcPct val="90000"/>
              </a:lnSpc>
            </a:pPr>
            <a:r>
              <a:rPr lang="en-US" sz="1300" dirty="0"/>
              <a:t>Lawyer guardian ad litem. </a:t>
            </a:r>
          </a:p>
          <a:p>
            <a:pPr lvl="1">
              <a:lnSpc>
                <a:spcPct val="90000"/>
              </a:lnSpc>
            </a:pPr>
            <a:r>
              <a:rPr lang="en-US" sz="1300" dirty="0"/>
              <a:t>Michigan Youth Opportunities Initiative (MYOI) coordinator. </a:t>
            </a:r>
          </a:p>
          <a:p>
            <a:pPr lvl="1">
              <a:lnSpc>
                <a:spcPct val="90000"/>
              </a:lnSpc>
            </a:pPr>
            <a:r>
              <a:rPr lang="en-US" sz="1300" dirty="0"/>
              <a:t>Therapists. </a:t>
            </a:r>
          </a:p>
          <a:p>
            <a:pPr lvl="1">
              <a:lnSpc>
                <a:spcPct val="90000"/>
              </a:lnSpc>
            </a:pPr>
            <a:r>
              <a:rPr lang="en-US" sz="1300" dirty="0"/>
              <a:t>The youth’s friends. </a:t>
            </a:r>
          </a:p>
          <a:p>
            <a:pPr lvl="1">
              <a:lnSpc>
                <a:spcPct val="90000"/>
              </a:lnSpc>
            </a:pPr>
            <a:r>
              <a:rPr lang="en-US" sz="1300" dirty="0"/>
              <a:t>School staff (teacher, coach, counsel, foster care liaisons). </a:t>
            </a:r>
          </a:p>
          <a:p>
            <a:pPr lvl="1">
              <a:lnSpc>
                <a:spcPct val="90000"/>
              </a:lnSpc>
            </a:pPr>
            <a:r>
              <a:rPr lang="en-US" sz="1300" dirty="0"/>
              <a:t>Employers. </a:t>
            </a:r>
          </a:p>
          <a:p>
            <a:pPr lvl="1">
              <a:lnSpc>
                <a:spcPct val="90000"/>
              </a:lnSpc>
            </a:pPr>
            <a:r>
              <a:rPr lang="en-US" sz="1300" dirty="0"/>
              <a:t>The youth's supportive adult</a:t>
            </a:r>
          </a:p>
          <a:p>
            <a:pPr lvl="1">
              <a:lnSpc>
                <a:spcPct val="90000"/>
              </a:lnSpc>
            </a:pPr>
            <a:r>
              <a:rPr lang="en-US" sz="1300" dirty="0"/>
              <a:t>Tribal representatives for American Indian children.</a:t>
            </a:r>
          </a:p>
          <a:p>
            <a:pPr lvl="1">
              <a:lnSpc>
                <a:spcPct val="90000"/>
              </a:lnSpc>
            </a:pPr>
            <a:r>
              <a:rPr lang="en-US" sz="1300" dirty="0"/>
              <a:t>Anyone the youth considers to be a support person. </a:t>
            </a:r>
          </a:p>
          <a:p>
            <a:pPr>
              <a:lnSpc>
                <a:spcPct val="90000"/>
              </a:lnSpc>
            </a:pPr>
            <a:endParaRPr lang="en-US" sz="1300" dirty="0"/>
          </a:p>
        </p:txBody>
      </p:sp>
    </p:spTree>
    <p:extLst>
      <p:ext uri="{BB962C8B-B14F-4D97-AF65-F5344CB8AC3E}">
        <p14:creationId xmlns:p14="http://schemas.microsoft.com/office/powerpoint/2010/main" val="79006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tx1">
              <a:lumMod val="85000"/>
              <a:lumOff val="15000"/>
            </a:schemeClr>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C0E17D08-461D-10BD-71E6-7BBD521B1152}"/>
              </a:ext>
            </a:extLst>
          </p:cNvPr>
          <p:cNvSpPr>
            <a:spLocks noGrp="1"/>
          </p:cNvSpPr>
          <p:nvPr>
            <p:ph type="title"/>
          </p:nvPr>
        </p:nvSpPr>
        <p:spPr>
          <a:xfrm>
            <a:off x="1066800" y="1089090"/>
            <a:ext cx="10058400" cy="1371600"/>
          </a:xfrm>
        </p:spPr>
        <p:txBody>
          <a:bodyPr>
            <a:normAutofit/>
          </a:bodyPr>
          <a:lstStyle/>
          <a:p>
            <a:pPr algn="ctr"/>
            <a:r>
              <a:rPr lang="en-US" b="1" dirty="0">
                <a:solidFill>
                  <a:schemeClr val="bg1"/>
                </a:solidFill>
              </a:rPr>
              <a:t>Young Adult Voluntary Foster Care (YAVFC)</a:t>
            </a:r>
          </a:p>
        </p:txBody>
      </p:sp>
      <p:sp>
        <p:nvSpPr>
          <p:cNvPr id="3" name="Content Placeholder 2">
            <a:extLst>
              <a:ext uri="{FF2B5EF4-FFF2-40B4-BE49-F238E27FC236}">
                <a16:creationId xmlns:a16="http://schemas.microsoft.com/office/drawing/2014/main" id="{240173F4-A50E-6DE4-2A23-32A433E20D68}"/>
              </a:ext>
            </a:extLst>
          </p:cNvPr>
          <p:cNvSpPr>
            <a:spLocks noGrp="1"/>
          </p:cNvSpPr>
          <p:nvPr>
            <p:ph idx="1"/>
          </p:nvPr>
        </p:nvSpPr>
        <p:spPr>
          <a:xfrm>
            <a:off x="1064794" y="3320402"/>
            <a:ext cx="10058400" cy="3151928"/>
          </a:xfrm>
        </p:spPr>
        <p:txBody>
          <a:bodyPr anchor="t">
            <a:normAutofit fontScale="92500" lnSpcReduction="10000"/>
          </a:bodyPr>
          <a:lstStyle/>
          <a:p>
            <a:pPr marL="0" indent="0">
              <a:lnSpc>
                <a:spcPct val="90000"/>
              </a:lnSpc>
              <a:buNone/>
            </a:pPr>
            <a:r>
              <a:rPr lang="en-US" sz="2000" dirty="0"/>
              <a:t>Michigan allows youth to stay in foster care until the age of 21 under the Young Adult Voluntary Foster Care Program (YAVFC)</a:t>
            </a:r>
          </a:p>
          <a:p>
            <a:pPr>
              <a:lnSpc>
                <a:spcPct val="90000"/>
              </a:lnSpc>
            </a:pPr>
            <a:endParaRPr lang="en-US" sz="2000" dirty="0"/>
          </a:p>
          <a:p>
            <a:pPr lvl="1">
              <a:lnSpc>
                <a:spcPct val="90000"/>
              </a:lnSpc>
            </a:pPr>
            <a:r>
              <a:rPr lang="en-US" sz="2000" dirty="0"/>
              <a:t>Youth can enter YAVFC at 18.</a:t>
            </a:r>
          </a:p>
          <a:p>
            <a:pPr lvl="1">
              <a:lnSpc>
                <a:spcPct val="90000"/>
              </a:lnSpc>
            </a:pPr>
            <a:r>
              <a:rPr lang="en-US" sz="2000" dirty="0"/>
              <a:t>Youth must be either be enrolled in an education program, working or volunteering for 80 hours per month, or medically incapable of doing any of the previous.</a:t>
            </a:r>
          </a:p>
          <a:p>
            <a:pPr lvl="1">
              <a:lnSpc>
                <a:spcPct val="90000"/>
              </a:lnSpc>
            </a:pPr>
            <a:r>
              <a:rPr lang="en-US" sz="2000" dirty="0"/>
              <a:t>Youth receives a monthly stipend ($25.52) per day to help with rent and living expense.</a:t>
            </a:r>
          </a:p>
          <a:p>
            <a:pPr lvl="1">
              <a:lnSpc>
                <a:spcPct val="90000"/>
              </a:lnSpc>
            </a:pPr>
            <a:r>
              <a:rPr lang="en-US" sz="2000" dirty="0"/>
              <a:t>Youth can leave and re-enter until the 21st birthday.</a:t>
            </a:r>
          </a:p>
          <a:p>
            <a:pPr lvl="1">
              <a:lnSpc>
                <a:spcPct val="90000"/>
              </a:lnSpc>
            </a:pPr>
            <a:r>
              <a:rPr lang="en-US" sz="2000" dirty="0"/>
              <a:t>There is no ongoing court involvement for youth in YAVFC. </a:t>
            </a:r>
          </a:p>
          <a:p>
            <a:pPr>
              <a:lnSpc>
                <a:spcPct val="90000"/>
              </a:lnSpc>
            </a:pPr>
            <a:endParaRPr lang="en-US" sz="1700" dirty="0"/>
          </a:p>
        </p:txBody>
      </p:sp>
    </p:spTree>
    <p:extLst>
      <p:ext uri="{BB962C8B-B14F-4D97-AF65-F5344CB8AC3E}">
        <p14:creationId xmlns:p14="http://schemas.microsoft.com/office/powerpoint/2010/main" val="158012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6" name="Rectangle 10265">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8" name="Rectangle 10267">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0" name="Rectangle 10269">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0272" name="Rectangle 10271">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10242" name="Title 1">
            <a:extLst>
              <a:ext uri="{FF2B5EF4-FFF2-40B4-BE49-F238E27FC236}">
                <a16:creationId xmlns:a16="http://schemas.microsoft.com/office/drawing/2014/main" id="{64C0CB5A-0E66-0F9A-9D94-BD83021A1318}"/>
              </a:ext>
            </a:extLst>
          </p:cNvPr>
          <p:cNvSpPr>
            <a:spLocks noGrp="1"/>
          </p:cNvSpPr>
          <p:nvPr>
            <p:ph type="title"/>
          </p:nvPr>
        </p:nvSpPr>
        <p:spPr>
          <a:xfrm>
            <a:off x="983887" y="1185059"/>
            <a:ext cx="3491832" cy="4487882"/>
          </a:xfrm>
        </p:spPr>
        <p:txBody>
          <a:bodyPr>
            <a:normAutofit/>
          </a:bodyPr>
          <a:lstStyle/>
          <a:p>
            <a:pPr algn="ctr"/>
            <a:r>
              <a:rPr lang="en-US" altLang="en-US" sz="3700" b="1"/>
              <a:t> YAVFC Program Requirements</a:t>
            </a:r>
          </a:p>
        </p:txBody>
      </p:sp>
      <p:sp>
        <p:nvSpPr>
          <p:cNvPr id="10274" name="Rectangle 10273">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6" name="Rectangle 10275">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10243" name="Content Placeholder 2">
            <a:extLst>
              <a:ext uri="{FF2B5EF4-FFF2-40B4-BE49-F238E27FC236}">
                <a16:creationId xmlns:a16="http://schemas.microsoft.com/office/drawing/2014/main" id="{5819AFED-C03F-A5CA-BBC0-3C309381D13B}"/>
              </a:ext>
            </a:extLst>
          </p:cNvPr>
          <p:cNvSpPr>
            <a:spLocks noGrp="1"/>
          </p:cNvSpPr>
          <p:nvPr>
            <p:ph idx="1"/>
          </p:nvPr>
        </p:nvSpPr>
        <p:spPr>
          <a:xfrm>
            <a:off x="6403656" y="936416"/>
            <a:ext cx="4870512" cy="4985169"/>
          </a:xfrm>
        </p:spPr>
        <p:txBody>
          <a:bodyPr anchor="ctr">
            <a:normAutofit/>
          </a:bodyPr>
          <a:lstStyle/>
          <a:p>
            <a:pPr>
              <a:lnSpc>
                <a:spcPct val="110000"/>
              </a:lnSpc>
            </a:pPr>
            <a:endParaRPr lang="en-US" altLang="en-US" sz="1600" dirty="0"/>
          </a:p>
          <a:p>
            <a:pPr>
              <a:lnSpc>
                <a:spcPct val="110000"/>
              </a:lnSpc>
            </a:pPr>
            <a:r>
              <a:rPr lang="en-US" altLang="en-US" sz="1600" dirty="0"/>
              <a:t>Actively completing high school or a program leading to a general equivalency diploma (GED), as certified by the high school or GED program. Workers cannot require a minimum level of attendance or minimum GPA.</a:t>
            </a:r>
          </a:p>
          <a:p>
            <a:pPr marL="0" indent="0">
              <a:lnSpc>
                <a:spcPct val="110000"/>
              </a:lnSpc>
              <a:buNone/>
            </a:pPr>
            <a:r>
              <a:rPr lang="en-US" altLang="en-US" sz="1600" b="1" dirty="0"/>
              <a:t>	OR</a:t>
            </a:r>
          </a:p>
          <a:p>
            <a:pPr>
              <a:lnSpc>
                <a:spcPct val="110000"/>
              </a:lnSpc>
            </a:pPr>
            <a:r>
              <a:rPr lang="en-US" altLang="en-US" sz="1600" dirty="0"/>
              <a:t>Enrolled at least part-time in a college, university, vocational program, or trade school as certified by the post-secondary institution. Workers cannot require a minimum level of attendance or minimum GPA.</a:t>
            </a:r>
          </a:p>
          <a:p>
            <a:pPr marL="0" indent="0">
              <a:lnSpc>
                <a:spcPct val="110000"/>
              </a:lnSpc>
              <a:buNone/>
            </a:pPr>
            <a:r>
              <a:rPr lang="en-US" altLang="en-US" sz="1600" b="1" dirty="0"/>
              <a:t>	OR</a:t>
            </a:r>
          </a:p>
          <a:p>
            <a:pPr>
              <a:lnSpc>
                <a:spcPct val="110000"/>
              </a:lnSpc>
            </a:pPr>
            <a:endParaRPr lang="en-US" alt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1" name="Rectangle 11271">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3" name="Rectangle 11273">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4" name="Rectangle 1127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1285" name="Rectangle 1127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11266" name="Title 1">
            <a:extLst>
              <a:ext uri="{FF2B5EF4-FFF2-40B4-BE49-F238E27FC236}">
                <a16:creationId xmlns:a16="http://schemas.microsoft.com/office/drawing/2014/main" id="{0B4211BF-38C8-1284-81D5-0D60DC54E849}"/>
              </a:ext>
            </a:extLst>
          </p:cNvPr>
          <p:cNvSpPr>
            <a:spLocks noGrp="1"/>
          </p:cNvSpPr>
          <p:nvPr>
            <p:ph type="title"/>
          </p:nvPr>
        </p:nvSpPr>
        <p:spPr>
          <a:xfrm>
            <a:off x="983887" y="1185059"/>
            <a:ext cx="3491832" cy="4487882"/>
          </a:xfrm>
        </p:spPr>
        <p:txBody>
          <a:bodyPr>
            <a:normAutofit/>
          </a:bodyPr>
          <a:lstStyle/>
          <a:p>
            <a:pPr algn="ctr"/>
            <a:r>
              <a:rPr lang="en-US" altLang="en-US" sz="3700" b="1" dirty="0"/>
              <a:t>YAVFC Program Requirements cont.</a:t>
            </a:r>
          </a:p>
        </p:txBody>
      </p:sp>
      <p:sp>
        <p:nvSpPr>
          <p:cNvPr id="11280" name="Rectangle 1127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2" name="Rectangle 1128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11267" name="Content Placeholder 2">
            <a:extLst>
              <a:ext uri="{FF2B5EF4-FFF2-40B4-BE49-F238E27FC236}">
                <a16:creationId xmlns:a16="http://schemas.microsoft.com/office/drawing/2014/main" id="{CF3BEDC0-CA5E-6C15-2729-E2D4FA762F0A}"/>
              </a:ext>
            </a:extLst>
          </p:cNvPr>
          <p:cNvSpPr>
            <a:spLocks noGrp="1"/>
          </p:cNvSpPr>
          <p:nvPr>
            <p:ph idx="1"/>
          </p:nvPr>
        </p:nvSpPr>
        <p:spPr>
          <a:xfrm>
            <a:off x="6403656" y="936416"/>
            <a:ext cx="4870512" cy="4985169"/>
          </a:xfrm>
        </p:spPr>
        <p:txBody>
          <a:bodyPr anchor="ctr">
            <a:normAutofit/>
          </a:bodyPr>
          <a:lstStyle/>
          <a:p>
            <a:pPr>
              <a:lnSpc>
                <a:spcPct val="110000"/>
              </a:lnSpc>
            </a:pPr>
            <a:r>
              <a:rPr lang="en-US" altLang="en-US" sz="1600" dirty="0"/>
              <a:t>Employed or participating in a program that promotes employment (such as Job Corps, Michigan Works!, or another employment skill-building program). Participation must be at least 80 hours per month and may be at one or more places of employment and/or in a combination with volunteering.</a:t>
            </a:r>
          </a:p>
          <a:p>
            <a:pPr marL="0" indent="0">
              <a:lnSpc>
                <a:spcPct val="110000"/>
              </a:lnSpc>
              <a:buNone/>
            </a:pPr>
            <a:r>
              <a:rPr lang="en-US" altLang="en-US" sz="1600" dirty="0"/>
              <a:t>	</a:t>
            </a:r>
            <a:r>
              <a:rPr lang="en-US" altLang="en-US" sz="1600" b="1" dirty="0"/>
              <a:t>OR</a:t>
            </a:r>
            <a:endParaRPr lang="en-US" altLang="en-US" sz="1600" dirty="0"/>
          </a:p>
          <a:p>
            <a:pPr>
              <a:lnSpc>
                <a:spcPct val="110000"/>
              </a:lnSpc>
            </a:pPr>
            <a:r>
              <a:rPr lang="en-US" altLang="en-US" sz="1600" dirty="0"/>
              <a:t>Volunteering for a community organization for at least 80 hours per month, or in combination with employment to meet minimum eligibility requirements. </a:t>
            </a:r>
          </a:p>
          <a:p>
            <a:pPr marL="0" indent="0">
              <a:lnSpc>
                <a:spcPct val="110000"/>
              </a:lnSpc>
              <a:buNone/>
            </a:pPr>
            <a:r>
              <a:rPr lang="en-US" altLang="en-US" sz="1600" dirty="0"/>
              <a:t>	</a:t>
            </a:r>
            <a:r>
              <a:rPr lang="en-US" altLang="en-US" sz="1600" b="1" dirty="0"/>
              <a:t>OR</a:t>
            </a:r>
            <a:endParaRPr lang="en-US" altLang="en-US" sz="1600" dirty="0"/>
          </a:p>
          <a:p>
            <a:pPr>
              <a:lnSpc>
                <a:spcPct val="110000"/>
              </a:lnSpc>
            </a:pPr>
            <a:r>
              <a:rPr lang="en-US" altLang="en-US" sz="1600" dirty="0"/>
              <a:t>Incapable of the above educational or employment activities due to a documented medical condition.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47D015F4-5DB3-453F-8F5B-6EA4F8A7DB1F}"/>
              </a:ext>
            </a:extLst>
          </p:cNvPr>
          <p:cNvSpPr>
            <a:spLocks noGrp="1"/>
          </p:cNvSpPr>
          <p:nvPr>
            <p:ph type="title"/>
          </p:nvPr>
        </p:nvSpPr>
        <p:spPr>
          <a:xfrm>
            <a:off x="1175512" y="870132"/>
            <a:ext cx="9792208" cy="1527078"/>
          </a:xfrm>
        </p:spPr>
        <p:txBody>
          <a:bodyPr>
            <a:normAutofit/>
          </a:bodyPr>
          <a:lstStyle/>
          <a:p>
            <a:r>
              <a:rPr lang="en-US" dirty="0"/>
              <a:t>Youth In Transition (YIT) Program</a:t>
            </a:r>
          </a:p>
        </p:txBody>
      </p:sp>
      <p:sp>
        <p:nvSpPr>
          <p:cNvPr id="3" name="Content Placeholder 2">
            <a:extLst>
              <a:ext uri="{FF2B5EF4-FFF2-40B4-BE49-F238E27FC236}">
                <a16:creationId xmlns:a16="http://schemas.microsoft.com/office/drawing/2014/main" id="{D059F6C0-CA70-45CF-9680-F3F0CB4838B0}"/>
              </a:ext>
            </a:extLst>
          </p:cNvPr>
          <p:cNvSpPr>
            <a:spLocks noGrp="1"/>
          </p:cNvSpPr>
          <p:nvPr>
            <p:ph idx="1"/>
          </p:nvPr>
        </p:nvSpPr>
        <p:spPr>
          <a:xfrm>
            <a:off x="621323" y="2397210"/>
            <a:ext cx="10738339" cy="3568501"/>
          </a:xfrm>
        </p:spPr>
        <p:txBody>
          <a:bodyPr>
            <a:normAutofit lnSpcReduction="10000"/>
          </a:bodyPr>
          <a:lstStyle/>
          <a:p>
            <a:pPr>
              <a:lnSpc>
                <a:spcPct val="90000"/>
              </a:lnSpc>
            </a:pPr>
            <a:r>
              <a:rPr lang="en-US" sz="1700" dirty="0"/>
              <a:t>A priority of the Michigan Department of Health and Human Services (MDHHS) is to improve the success of foster youth transitioning into adulthood from the state’s foster care system. The goal is to help young adults make the transition from foster care to independence, which is the ability to take care of oneself physically, socially, economically, and psychologically. </a:t>
            </a:r>
          </a:p>
          <a:p>
            <a:pPr>
              <a:lnSpc>
                <a:spcPct val="90000"/>
              </a:lnSpc>
            </a:pPr>
            <a:r>
              <a:rPr lang="en-US" sz="1700" dirty="0"/>
              <a:t>Federal law mandates that state and local governments offer an extensive program of education, training, employment, and financial support for a young person leaving foster care.</a:t>
            </a:r>
          </a:p>
          <a:p>
            <a:pPr>
              <a:lnSpc>
                <a:spcPct val="90000"/>
              </a:lnSpc>
            </a:pPr>
            <a:r>
              <a:rPr lang="en-US" sz="1700" dirty="0"/>
              <a:t>Independent Living (IL) is an ongoing process of maturation, skill development, and assuming responsibility for self.  IL services should provide practical experiences that are designed to assist youth in developing the skills needed for a successful transition to adulthood. </a:t>
            </a:r>
          </a:p>
          <a:p>
            <a:pPr>
              <a:lnSpc>
                <a:spcPct val="90000"/>
              </a:lnSpc>
            </a:pPr>
            <a:r>
              <a:rPr lang="en-US" altLang="en-US" sz="1700" dirty="0"/>
              <a:t>YIT is derived from Federal funding called “Chafee”.</a:t>
            </a:r>
          </a:p>
          <a:p>
            <a:pPr lvl="1">
              <a:lnSpc>
                <a:spcPct val="90000"/>
              </a:lnSpc>
            </a:pPr>
            <a:r>
              <a:rPr lang="en-US" altLang="en-US" sz="1700" dirty="0"/>
              <a:t>The John H. Chafee Foster Care Independence Program (CFCIP) offers assistance to help current and former foster care youth achieve self-sufficiency.</a:t>
            </a:r>
          </a:p>
          <a:p>
            <a:pPr>
              <a:lnSpc>
                <a:spcPct val="90000"/>
              </a:lnSpc>
            </a:pPr>
            <a:r>
              <a:rPr lang="en-US" altLang="en-US" sz="1700" dirty="0"/>
              <a:t>Allocated to States who then allocate to local county child welfare offices.</a:t>
            </a:r>
          </a:p>
          <a:p>
            <a:pPr>
              <a:lnSpc>
                <a:spcPct val="90000"/>
              </a:lnSpc>
            </a:pPr>
            <a:endParaRPr lang="en-US" sz="1700" dirty="0"/>
          </a:p>
          <a:p>
            <a:pPr>
              <a:lnSpc>
                <a:spcPct val="90000"/>
              </a:lnSpc>
            </a:pPr>
            <a:endParaRPr lang="en-US" sz="1700" dirty="0"/>
          </a:p>
        </p:txBody>
      </p:sp>
    </p:spTree>
    <p:extLst>
      <p:ext uri="{BB962C8B-B14F-4D97-AF65-F5344CB8AC3E}">
        <p14:creationId xmlns:p14="http://schemas.microsoft.com/office/powerpoint/2010/main" val="2485218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867F0CEC-31DE-7391-C5EF-18318EAAD447}"/>
              </a:ext>
            </a:extLst>
          </p:cNvPr>
          <p:cNvSpPr>
            <a:spLocks noGrp="1"/>
          </p:cNvSpPr>
          <p:nvPr>
            <p:ph type="title"/>
          </p:nvPr>
        </p:nvSpPr>
        <p:spPr>
          <a:xfrm>
            <a:off x="866440" y="1000370"/>
            <a:ext cx="3462079" cy="4857262"/>
          </a:xfrm>
        </p:spPr>
        <p:txBody>
          <a:bodyPr>
            <a:normAutofit/>
          </a:bodyPr>
          <a:lstStyle/>
          <a:p>
            <a:pPr algn="r"/>
            <a:r>
              <a:rPr lang="en-US" sz="4400" b="1" dirty="0">
                <a:solidFill>
                  <a:srgbClr val="FFFFFF"/>
                </a:solidFill>
              </a:rPr>
              <a:t>Grace Periods</a:t>
            </a:r>
          </a:p>
        </p:txBody>
      </p:sp>
      <p:sp>
        <p:nvSpPr>
          <p:cNvPr id="3" name="Content Placeholder 2">
            <a:extLst>
              <a:ext uri="{FF2B5EF4-FFF2-40B4-BE49-F238E27FC236}">
                <a16:creationId xmlns:a16="http://schemas.microsoft.com/office/drawing/2014/main" id="{22443D80-8CA8-F9AA-8D85-D31ACA832AE9}"/>
              </a:ext>
            </a:extLst>
          </p:cNvPr>
          <p:cNvSpPr>
            <a:spLocks noGrp="1"/>
          </p:cNvSpPr>
          <p:nvPr>
            <p:ph idx="1"/>
          </p:nvPr>
        </p:nvSpPr>
        <p:spPr>
          <a:xfrm>
            <a:off x="4963691" y="1000370"/>
            <a:ext cx="6212310" cy="4857262"/>
          </a:xfrm>
        </p:spPr>
        <p:txBody>
          <a:bodyPr anchor="ctr">
            <a:normAutofit/>
          </a:bodyPr>
          <a:lstStyle/>
          <a:p>
            <a:r>
              <a:rPr lang="en-US" sz="2000" dirty="0">
                <a:solidFill>
                  <a:srgbClr val="FFFFFF"/>
                </a:solidFill>
              </a:rPr>
              <a:t>If not meeting school or work requirements, youth enter a 30-day grace period.  </a:t>
            </a:r>
          </a:p>
          <a:p>
            <a:r>
              <a:rPr lang="en-US" sz="2000" dirty="0">
                <a:solidFill>
                  <a:srgbClr val="FFFFFF"/>
                </a:solidFill>
              </a:rPr>
              <a:t>All payments and services are provided during that 30 days.  </a:t>
            </a:r>
          </a:p>
          <a:p>
            <a:r>
              <a:rPr lang="en-US" sz="2000" dirty="0">
                <a:solidFill>
                  <a:srgbClr val="FFFFFF"/>
                </a:solidFill>
              </a:rPr>
              <a:t>If still not meeting requirements on the 31</a:t>
            </a:r>
            <a:r>
              <a:rPr lang="en-US" sz="2000" baseline="30000" dirty="0">
                <a:solidFill>
                  <a:srgbClr val="FFFFFF"/>
                </a:solidFill>
              </a:rPr>
              <a:t>st</a:t>
            </a:r>
            <a:r>
              <a:rPr lang="en-US" sz="2000" dirty="0">
                <a:solidFill>
                  <a:srgbClr val="FFFFFF"/>
                </a:solidFill>
              </a:rPr>
              <a:t> day, case closes with the option to re-open once meeting requirements. </a:t>
            </a:r>
          </a:p>
        </p:txBody>
      </p:sp>
    </p:spTree>
    <p:extLst>
      <p:ext uri="{BB962C8B-B14F-4D97-AF65-F5344CB8AC3E}">
        <p14:creationId xmlns:p14="http://schemas.microsoft.com/office/powerpoint/2010/main" val="94943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E9BB-4071-40A3-91A8-47DB1C2B4B0A}"/>
              </a:ext>
            </a:extLst>
          </p:cNvPr>
          <p:cNvSpPr>
            <a:spLocks noGrp="1"/>
          </p:cNvSpPr>
          <p:nvPr>
            <p:ph type="title"/>
          </p:nvPr>
        </p:nvSpPr>
        <p:spPr>
          <a:xfrm>
            <a:off x="1056290" y="674124"/>
            <a:ext cx="10058400" cy="1371600"/>
          </a:xfrm>
        </p:spPr>
        <p:txBody>
          <a:bodyPr/>
          <a:lstStyle/>
          <a:p>
            <a:pPr algn="ctr"/>
            <a:r>
              <a:rPr lang="en-US" b="1"/>
              <a:t>Foster Care Transitional Medicaid (FCTMA)</a:t>
            </a:r>
            <a:endParaRPr lang="en-US" b="1" dirty="0"/>
          </a:p>
        </p:txBody>
      </p:sp>
      <p:sp>
        <p:nvSpPr>
          <p:cNvPr id="3" name="Content Placeholder 2">
            <a:extLst>
              <a:ext uri="{FF2B5EF4-FFF2-40B4-BE49-F238E27FC236}">
                <a16:creationId xmlns:a16="http://schemas.microsoft.com/office/drawing/2014/main" id="{BF4C2D84-08C8-49DD-8658-6A4EF05DBC48}"/>
              </a:ext>
            </a:extLst>
          </p:cNvPr>
          <p:cNvSpPr>
            <a:spLocks noGrp="1"/>
          </p:cNvSpPr>
          <p:nvPr>
            <p:ph idx="1"/>
          </p:nvPr>
        </p:nvSpPr>
        <p:spPr/>
        <p:txBody>
          <a:bodyPr/>
          <a:lstStyle/>
          <a:p>
            <a:r>
              <a:rPr lang="en-US" dirty="0"/>
              <a:t>Foster Care Transitional Medicaid (FCTMA) is the Michigan Medicaid program established for youth who transition out of the foster care system after age 18. </a:t>
            </a:r>
          </a:p>
          <a:p>
            <a:r>
              <a:rPr lang="en-US" dirty="0"/>
              <a:t>Youth who were in foster care, in an out-of-home placement,  when they turned 18 are categorically eligible for FCTMA and will remain eligible until they turn 26 unless they move out of state.</a:t>
            </a:r>
          </a:p>
          <a:p>
            <a:r>
              <a:rPr lang="en-US" dirty="0"/>
              <a:t>Automatic referral is made by the case work worker at the time of care is closing. </a:t>
            </a:r>
          </a:p>
          <a:p>
            <a:r>
              <a:rPr lang="en-US" dirty="0"/>
              <a:t>The only responsibility of the youth should be that the case worker has the up-to-date address.</a:t>
            </a:r>
          </a:p>
          <a:p>
            <a:r>
              <a:rPr lang="en-US" dirty="0"/>
              <a:t>Benefits include doctor visits, health exams, dental exams and treatment, vision services, prescriptions, mental health services, inpatient/outpatient hospital care, immunizations, family planning, prenatal care and delivery, inpatient/outpatient surgery, 24-hour emergency care, lab tests, x-rays, and more.</a:t>
            </a:r>
          </a:p>
          <a:p>
            <a:r>
              <a:rPr lang="en-US" dirty="0"/>
              <a:t>As of January 1, 2023, youth who were in care in another state </a:t>
            </a:r>
            <a:r>
              <a:rPr lang="en-US"/>
              <a:t>are now </a:t>
            </a:r>
            <a:r>
              <a:rPr lang="en-US" dirty="0"/>
              <a:t>eligible for FCTMA. </a:t>
            </a:r>
          </a:p>
          <a:p>
            <a:r>
              <a:rPr lang="en-US" dirty="0"/>
              <a:t>More information can be found on the Frequently Asked Questions at: </a:t>
            </a:r>
            <a:r>
              <a:rPr lang="en-US" b="1" dirty="0">
                <a:solidFill>
                  <a:srgbClr val="0070C0"/>
                </a:solidFill>
                <a:hlinkClick r:id="rId2">
                  <a:extLst>
                    <a:ext uri="{A12FA001-AC4F-418D-AE19-62706E023703}">
                      <ahyp:hlinkClr xmlns:ahyp="http://schemas.microsoft.com/office/drawing/2018/hyperlinkcolor" val="tx"/>
                    </a:ext>
                  </a:extLst>
                </a:hlinkClick>
              </a:rPr>
              <a:t>https://www.michigan.gov/documents/fyit/FAQ_FosterCare_Transitional_Medicaid_338956_7.pdf</a:t>
            </a:r>
            <a:r>
              <a:rPr lang="en-US" b="1" dirty="0">
                <a:solidFill>
                  <a:srgbClr val="0070C0"/>
                </a:solidFill>
              </a:rPr>
              <a:t> </a:t>
            </a:r>
          </a:p>
          <a:p>
            <a:endParaRPr lang="en-US" b="1" dirty="0">
              <a:solidFill>
                <a:srgbClr val="0070C0"/>
              </a:solidFill>
            </a:endParaRPr>
          </a:p>
          <a:p>
            <a:endParaRPr lang="en-US" dirty="0"/>
          </a:p>
          <a:p>
            <a:endParaRPr lang="en-US" dirty="0"/>
          </a:p>
        </p:txBody>
      </p:sp>
    </p:spTree>
    <p:extLst>
      <p:ext uri="{BB962C8B-B14F-4D97-AF65-F5344CB8AC3E}">
        <p14:creationId xmlns:p14="http://schemas.microsoft.com/office/powerpoint/2010/main" val="72160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247BD2E1-6C01-43F4-9800-021402798E31}"/>
              </a:ext>
            </a:extLst>
          </p:cNvPr>
          <p:cNvSpPr>
            <a:spLocks noGrp="1"/>
          </p:cNvSpPr>
          <p:nvPr>
            <p:ph type="title"/>
          </p:nvPr>
        </p:nvSpPr>
        <p:spPr>
          <a:xfrm>
            <a:off x="983887" y="1185059"/>
            <a:ext cx="3491832" cy="4487882"/>
          </a:xfrm>
        </p:spPr>
        <p:txBody>
          <a:bodyPr>
            <a:normAutofit/>
          </a:bodyPr>
          <a:lstStyle/>
          <a:p>
            <a:pPr algn="ctr"/>
            <a:r>
              <a:rPr lang="en-US" sz="4100" b="1"/>
              <a:t>State Identification Requirement</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2D94F1D6-572A-420C-8F85-3A76329729F7}"/>
              </a:ext>
            </a:extLst>
          </p:cNvPr>
          <p:cNvSpPr>
            <a:spLocks noGrp="1"/>
          </p:cNvSpPr>
          <p:nvPr>
            <p:ph idx="1"/>
          </p:nvPr>
        </p:nvSpPr>
        <p:spPr>
          <a:xfrm>
            <a:off x="6403656" y="936416"/>
            <a:ext cx="4870512" cy="4985169"/>
          </a:xfrm>
        </p:spPr>
        <p:txBody>
          <a:bodyPr anchor="ctr">
            <a:normAutofit/>
          </a:bodyPr>
          <a:lstStyle/>
          <a:p>
            <a:pPr>
              <a:lnSpc>
                <a:spcPct val="90000"/>
              </a:lnSpc>
              <a:buFont typeface="Courier New" panose="02070309020205020404" pitchFamily="49" charset="0"/>
              <a:buChar char="o"/>
            </a:pPr>
            <a:r>
              <a:rPr lang="en-US" sz="1700">
                <a:effectLst/>
                <a:ea typeface="Times New Roman" panose="02020603050405020304" pitchFamily="18" charset="0"/>
                <a:cs typeface="Times New Roman" panose="02020603050405020304" pitchFamily="18" charset="0"/>
              </a:rPr>
              <a:t>Any youth age 16 and older who does not have a Michigan driver's license should obtain a State of Michigan identification card. The caseworker must assist the youth with obtaining an identification card from the local Secretary of State office.</a:t>
            </a:r>
          </a:p>
          <a:p>
            <a:pPr>
              <a:lnSpc>
                <a:spcPct val="90000"/>
              </a:lnSpc>
              <a:buFont typeface="Courier New" panose="02070309020205020404" pitchFamily="49" charset="0"/>
              <a:buChar char="o"/>
            </a:pPr>
            <a:r>
              <a:rPr lang="en-US" sz="1700">
                <a:cs typeface="Arial" panose="020B0604020202020204" pitchFamily="34" charset="0"/>
              </a:rPr>
              <a:t>MDHHS has collaborated with the Secretary of State to address barriers to youth in foster care obtaining their driver’s license or State ID. This collaboration has resulted in:</a:t>
            </a:r>
          </a:p>
          <a:p>
            <a:pPr lvl="3">
              <a:lnSpc>
                <a:spcPct val="90000"/>
              </a:lnSpc>
              <a:buFont typeface="Wingdings" panose="05000000000000000000" pitchFamily="2" charset="2"/>
              <a:buChar char="Ø"/>
            </a:pPr>
            <a:endParaRPr lang="en-US" sz="1700">
              <a:cs typeface="Arial" panose="020B0604020202020204" pitchFamily="34" charset="0"/>
            </a:endParaRPr>
          </a:p>
          <a:p>
            <a:pPr lvl="3">
              <a:lnSpc>
                <a:spcPct val="90000"/>
              </a:lnSpc>
            </a:pPr>
            <a:r>
              <a:rPr lang="en-US" sz="1700">
                <a:cs typeface="Arial" panose="020B0604020202020204" pitchFamily="34" charset="0"/>
              </a:rPr>
              <a:t>MiSACWIS printout of youth social security number in leu of copy of social security card</a:t>
            </a:r>
          </a:p>
          <a:p>
            <a:pPr lvl="3">
              <a:lnSpc>
                <a:spcPct val="90000"/>
              </a:lnSpc>
            </a:pPr>
            <a:r>
              <a:rPr lang="en-US" sz="1700">
                <a:cs typeface="Arial" panose="020B0604020202020204" pitchFamily="34" charset="0"/>
              </a:rPr>
              <a:t>Letter from caseworker to verify residency</a:t>
            </a:r>
          </a:p>
        </p:txBody>
      </p:sp>
    </p:spTree>
    <p:extLst>
      <p:ext uri="{BB962C8B-B14F-4D97-AF65-F5344CB8AC3E}">
        <p14:creationId xmlns:p14="http://schemas.microsoft.com/office/powerpoint/2010/main" val="152242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6" name="Rectangle 15">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8" name="Rectangle 1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20" name="Rectangle 1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5A88E49-F275-4596-92FC-E9B639D914FF}"/>
              </a:ext>
            </a:extLst>
          </p:cNvPr>
          <p:cNvSpPr>
            <a:spLocks noGrp="1"/>
          </p:cNvSpPr>
          <p:nvPr>
            <p:ph type="title"/>
          </p:nvPr>
        </p:nvSpPr>
        <p:spPr>
          <a:xfrm>
            <a:off x="1109524" y="681596"/>
            <a:ext cx="9792208" cy="1527078"/>
          </a:xfrm>
        </p:spPr>
        <p:txBody>
          <a:bodyPr vert="horz" lIns="91440" tIns="45720" rIns="91440" bIns="45720" rtlCol="0" anchor="ctr">
            <a:normAutofit/>
          </a:bodyPr>
          <a:lstStyle/>
          <a:p>
            <a:pPr algn="ctr"/>
            <a:r>
              <a:rPr lang="en-US" sz="4800" b="1" dirty="0">
                <a:solidFill>
                  <a:schemeClr val="tx1"/>
                </a:solidFill>
              </a:rPr>
              <a:t>Free Application for Federal Student Aid (FAFSA)</a:t>
            </a:r>
          </a:p>
        </p:txBody>
      </p:sp>
      <p:sp>
        <p:nvSpPr>
          <p:cNvPr id="3" name="Text Placeholder 2">
            <a:extLst>
              <a:ext uri="{FF2B5EF4-FFF2-40B4-BE49-F238E27FC236}">
                <a16:creationId xmlns:a16="http://schemas.microsoft.com/office/drawing/2014/main" id="{369809D8-3E0E-4956-BC12-1810C0618746}"/>
              </a:ext>
            </a:extLst>
          </p:cNvPr>
          <p:cNvSpPr>
            <a:spLocks noGrp="1"/>
          </p:cNvSpPr>
          <p:nvPr>
            <p:ph type="body" idx="1"/>
          </p:nvPr>
        </p:nvSpPr>
        <p:spPr>
          <a:xfrm>
            <a:off x="1175512" y="2062264"/>
            <a:ext cx="9792208" cy="3903447"/>
          </a:xfrm>
        </p:spPr>
        <p:txBody>
          <a:bodyPr vert="horz" lIns="91440" tIns="45720" rIns="91440" bIns="45720" rtlCol="0">
            <a:normAutofit/>
          </a:bodyPr>
          <a:lstStyle/>
          <a:p>
            <a:pPr marL="342900" indent="-342900">
              <a:buFont typeface="Courier New" panose="02070309020205020404" pitchFamily="49" charset="0"/>
              <a:buChar char="o"/>
            </a:pPr>
            <a:r>
              <a:rPr lang="en-US" sz="2000" dirty="0"/>
              <a:t>Foster youth are considered independent students.</a:t>
            </a:r>
          </a:p>
          <a:p>
            <a:pPr marL="342900" indent="-342900">
              <a:buFont typeface="Courier New" panose="02070309020205020404" pitchFamily="49" charset="0"/>
              <a:buChar char="o"/>
            </a:pPr>
            <a:r>
              <a:rPr lang="en-US" sz="2000" dirty="0"/>
              <a:t>Question #53:  At any time since you turned 13, were both of your parents deceased, were you in foster care or were you a dependent or ward of the court?</a:t>
            </a:r>
          </a:p>
          <a:p>
            <a:pPr marL="342900" indent="-342900">
              <a:buFont typeface="Courier New" panose="02070309020205020404" pitchFamily="49" charset="0"/>
              <a:buChar char="o"/>
            </a:pPr>
            <a:r>
              <a:rPr lang="en-US" sz="2000" dirty="0"/>
              <a:t>DHS-945 Verification of Court/State Ward Status.</a:t>
            </a:r>
          </a:p>
          <a:p>
            <a:pPr marL="342900" indent="-342900">
              <a:buFont typeface="Courier New" panose="02070309020205020404" pitchFamily="49" charset="0"/>
              <a:buChar char="o"/>
            </a:pPr>
            <a:r>
              <a:rPr lang="en-US" sz="2000" dirty="0"/>
              <a:t>Contact the foster care case worker or the Education Analyst for completed form.</a:t>
            </a:r>
          </a:p>
        </p:txBody>
      </p:sp>
      <p:sp>
        <p:nvSpPr>
          <p:cNvPr id="7" name="Slide Number Placeholder 6">
            <a:extLst>
              <a:ext uri="{FF2B5EF4-FFF2-40B4-BE49-F238E27FC236}">
                <a16:creationId xmlns:a16="http://schemas.microsoft.com/office/drawing/2014/main" id="{6A7DD828-246D-4DBF-952D-4D0176B11F9B}"/>
              </a:ext>
            </a:extLst>
          </p:cNvPr>
          <p:cNvSpPr>
            <a:spLocks noGrp="1"/>
          </p:cNvSpPr>
          <p:nvPr>
            <p:ph type="sldNum" sz="quarter" idx="12"/>
          </p:nvPr>
        </p:nvSpPr>
        <p:spPr>
          <a:xfrm>
            <a:off x="9504680" y="6221173"/>
            <a:ext cx="1463040" cy="274320"/>
          </a:xfrm>
        </p:spPr>
        <p:txBody>
          <a:bodyPr vert="horz" lIns="91440" tIns="45720" rIns="91440" bIns="45720" rtlCol="0" anchor="b">
            <a:normAutofit/>
          </a:bodyPr>
          <a:lstStyle/>
          <a:p>
            <a:pPr defTabSz="457200">
              <a:spcAft>
                <a:spcPts val="600"/>
              </a:spcAft>
            </a:pPr>
            <a:fld id="{D57F1E4F-1CFF-5643-939E-217C01CDF565}" type="slidenum">
              <a:rPr lang="en-US" sz="1000" smtClean="0"/>
              <a:pPr defTabSz="457200">
                <a:spcAft>
                  <a:spcPts val="600"/>
                </a:spcAft>
              </a:pPr>
              <a:t>23</a:t>
            </a:fld>
            <a:endParaRPr lang="en-US" sz="1000" dirty="0"/>
          </a:p>
        </p:txBody>
      </p:sp>
    </p:spTree>
    <p:extLst>
      <p:ext uri="{BB962C8B-B14F-4D97-AF65-F5344CB8AC3E}">
        <p14:creationId xmlns:p14="http://schemas.microsoft.com/office/powerpoint/2010/main" val="282472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82C218FD-35E6-D0C1-B911-44215C0E410D}"/>
              </a:ext>
            </a:extLst>
          </p:cNvPr>
          <p:cNvSpPr>
            <a:spLocks noGrp="1"/>
          </p:cNvSpPr>
          <p:nvPr>
            <p:ph type="title"/>
          </p:nvPr>
        </p:nvSpPr>
        <p:spPr>
          <a:xfrm>
            <a:off x="866440" y="1000370"/>
            <a:ext cx="3462079" cy="4857262"/>
          </a:xfrm>
        </p:spPr>
        <p:txBody>
          <a:bodyPr>
            <a:normAutofit/>
          </a:bodyPr>
          <a:lstStyle/>
          <a:p>
            <a:pPr algn="r"/>
            <a:r>
              <a:rPr lang="en-US" sz="4400" b="1" dirty="0">
                <a:solidFill>
                  <a:srgbClr val="FFFFFF"/>
                </a:solidFill>
                <a:cs typeface="Calibri" panose="020F0502020204030204" pitchFamily="34" charset="0"/>
              </a:rPr>
              <a:t>Tuition Incentive Program (TIP)</a:t>
            </a:r>
            <a:endParaRPr lang="en-US" sz="4400" dirty="0">
              <a:solidFill>
                <a:srgbClr val="FFFFFF"/>
              </a:solidFill>
            </a:endParaRPr>
          </a:p>
        </p:txBody>
      </p:sp>
      <p:sp>
        <p:nvSpPr>
          <p:cNvPr id="19" name="Content Placeholder 2">
            <a:extLst>
              <a:ext uri="{FF2B5EF4-FFF2-40B4-BE49-F238E27FC236}">
                <a16:creationId xmlns:a16="http://schemas.microsoft.com/office/drawing/2014/main" id="{BFE22931-85BF-B651-3CC8-BECF40ABF051}"/>
              </a:ext>
            </a:extLst>
          </p:cNvPr>
          <p:cNvSpPr>
            <a:spLocks noGrp="1"/>
          </p:cNvSpPr>
          <p:nvPr>
            <p:ph idx="1"/>
          </p:nvPr>
        </p:nvSpPr>
        <p:spPr>
          <a:xfrm>
            <a:off x="4963691" y="1000370"/>
            <a:ext cx="6212310" cy="4857262"/>
          </a:xfrm>
        </p:spPr>
        <p:txBody>
          <a:bodyPr anchor="ctr">
            <a:noAutofit/>
          </a:bodyPr>
          <a:lstStyle/>
          <a:p>
            <a:pPr marL="406400" indent="-28575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Eligible if you receive Medicaid for 24 months in a 36 consecutive month period after the age of 9.</a:t>
            </a:r>
          </a:p>
          <a:p>
            <a:pPr marL="514350" indent="-285750">
              <a:lnSpc>
                <a:spcPct val="90000"/>
              </a:lnSpc>
              <a:spcBef>
                <a:spcPts val="640"/>
              </a:spcBef>
              <a:buClr>
                <a:schemeClr val="bg1"/>
              </a:buClr>
              <a:buSzPts val="3200"/>
              <a:buFont typeface="Courier New" panose="02070309020205020404" pitchFamily="49" charset="0"/>
              <a:buChar char="o"/>
            </a:pPr>
            <a:endParaRPr lang="en-US" sz="1800" dirty="0">
              <a:solidFill>
                <a:schemeClr val="bg1"/>
              </a:solidFill>
            </a:endParaRPr>
          </a:p>
          <a:p>
            <a:pPr marL="406400" indent="-285750">
              <a:lnSpc>
                <a:spcPct val="90000"/>
              </a:lnSpc>
              <a:spcBef>
                <a:spcPts val="640"/>
              </a:spcBef>
              <a:buClr>
                <a:schemeClr val="bg1"/>
              </a:buClr>
              <a:buSzPts val="1700"/>
              <a:buFont typeface="Courier New" panose="02070309020205020404" pitchFamily="49" charset="0"/>
              <a:buChar char="o"/>
            </a:pPr>
            <a:r>
              <a:rPr lang="en-US" sz="1800" b="1" dirty="0">
                <a:solidFill>
                  <a:schemeClr val="bg1"/>
                </a:solidFill>
              </a:rPr>
              <a:t>Phase I:  </a:t>
            </a:r>
            <a:r>
              <a:rPr lang="en-US" sz="1800" dirty="0">
                <a:solidFill>
                  <a:schemeClr val="bg1"/>
                </a:solidFill>
              </a:rPr>
              <a:t>Pays tuition and mandatory fees for an associates degree or certificate program.</a:t>
            </a:r>
          </a:p>
          <a:p>
            <a:pPr marL="514350" indent="-285750">
              <a:lnSpc>
                <a:spcPct val="90000"/>
              </a:lnSpc>
              <a:spcBef>
                <a:spcPts val="640"/>
              </a:spcBef>
              <a:buClr>
                <a:schemeClr val="bg1"/>
              </a:buClr>
              <a:buSzPts val="3200"/>
              <a:buFont typeface="Courier New" panose="02070309020205020404" pitchFamily="49" charset="0"/>
              <a:buChar char="o"/>
            </a:pPr>
            <a:endParaRPr lang="en-US" sz="1800" dirty="0">
              <a:solidFill>
                <a:schemeClr val="bg1"/>
              </a:solidFill>
            </a:endParaRPr>
          </a:p>
          <a:p>
            <a:pPr marL="406400" indent="-285750">
              <a:lnSpc>
                <a:spcPct val="90000"/>
              </a:lnSpc>
              <a:spcBef>
                <a:spcPts val="640"/>
              </a:spcBef>
              <a:buClr>
                <a:schemeClr val="bg1"/>
              </a:buClr>
              <a:buSzPts val="1700"/>
              <a:buFont typeface="Courier New" panose="02070309020205020404" pitchFamily="49" charset="0"/>
              <a:buChar char="o"/>
            </a:pPr>
            <a:r>
              <a:rPr lang="en-US" sz="1800" b="1" dirty="0">
                <a:solidFill>
                  <a:schemeClr val="bg1"/>
                </a:solidFill>
              </a:rPr>
              <a:t>Phase II:  </a:t>
            </a:r>
            <a:r>
              <a:rPr lang="en-US" sz="1800" dirty="0">
                <a:solidFill>
                  <a:schemeClr val="bg1"/>
                </a:solidFill>
              </a:rPr>
              <a:t>Pays $500 per semester towards a bachelors degree ($2,000 total).</a:t>
            </a:r>
          </a:p>
          <a:p>
            <a:pPr marL="514350" indent="-285750">
              <a:lnSpc>
                <a:spcPct val="90000"/>
              </a:lnSpc>
              <a:spcBef>
                <a:spcPts val="640"/>
              </a:spcBef>
              <a:buClr>
                <a:schemeClr val="bg1"/>
              </a:buClr>
              <a:buSzPts val="3200"/>
              <a:buFont typeface="Courier New" panose="02070309020205020404" pitchFamily="49" charset="0"/>
              <a:buChar char="o"/>
            </a:pPr>
            <a:endParaRPr lang="en-US" sz="1800" dirty="0">
              <a:solidFill>
                <a:schemeClr val="bg1"/>
              </a:solidFill>
            </a:endParaRPr>
          </a:p>
          <a:p>
            <a:pPr marL="406400" indent="-28575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Youth in foster care automatically are put on Medicaid while in care and therefore are TIP eligible. </a:t>
            </a:r>
          </a:p>
          <a:p>
            <a:pPr marL="514350" indent="-285750">
              <a:lnSpc>
                <a:spcPct val="90000"/>
              </a:lnSpc>
              <a:spcBef>
                <a:spcPts val="640"/>
              </a:spcBef>
              <a:buClr>
                <a:schemeClr val="bg1"/>
              </a:buClr>
              <a:buSzPts val="3200"/>
              <a:buFont typeface="Courier New" panose="02070309020205020404" pitchFamily="49" charset="0"/>
              <a:buChar char="o"/>
            </a:pPr>
            <a:endParaRPr lang="en-US" sz="1800" dirty="0">
              <a:solidFill>
                <a:schemeClr val="bg1"/>
              </a:solidFill>
            </a:endParaRPr>
          </a:p>
          <a:p>
            <a:pPr marL="406400" indent="-28575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Only for identified Michigan colleges and universities.</a:t>
            </a:r>
          </a:p>
          <a:p>
            <a:pPr marL="0" indent="0">
              <a:lnSpc>
                <a:spcPct val="90000"/>
              </a:lnSpc>
              <a:buNone/>
            </a:pPr>
            <a:endParaRPr lang="en-US" sz="1600" dirty="0">
              <a:solidFill>
                <a:srgbClr val="FFFFFF"/>
              </a:solidFill>
            </a:endParaRPr>
          </a:p>
        </p:txBody>
      </p:sp>
    </p:spTree>
    <p:extLst>
      <p:ext uri="{BB962C8B-B14F-4D97-AF65-F5344CB8AC3E}">
        <p14:creationId xmlns:p14="http://schemas.microsoft.com/office/powerpoint/2010/main" val="192647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82C218FD-35E6-D0C1-B911-44215C0E410D}"/>
              </a:ext>
            </a:extLst>
          </p:cNvPr>
          <p:cNvSpPr>
            <a:spLocks noGrp="1"/>
          </p:cNvSpPr>
          <p:nvPr>
            <p:ph type="title"/>
          </p:nvPr>
        </p:nvSpPr>
        <p:spPr>
          <a:xfrm>
            <a:off x="866440" y="1000370"/>
            <a:ext cx="3462079" cy="4857262"/>
          </a:xfrm>
        </p:spPr>
        <p:txBody>
          <a:bodyPr>
            <a:normAutofit/>
          </a:bodyPr>
          <a:lstStyle/>
          <a:p>
            <a:pPr algn="r"/>
            <a:r>
              <a:rPr lang="en-US" sz="4400" b="1" dirty="0">
                <a:solidFill>
                  <a:schemeClr val="lt1"/>
                </a:solidFill>
              </a:rPr>
              <a:t>Education and Training Voucher (ETV)</a:t>
            </a:r>
            <a:endParaRPr lang="en-US" sz="4400" dirty="0">
              <a:solidFill>
                <a:srgbClr val="FFFFFF"/>
              </a:solidFill>
            </a:endParaRPr>
          </a:p>
        </p:txBody>
      </p:sp>
      <p:sp>
        <p:nvSpPr>
          <p:cNvPr id="19" name="Content Placeholder 2">
            <a:extLst>
              <a:ext uri="{FF2B5EF4-FFF2-40B4-BE49-F238E27FC236}">
                <a16:creationId xmlns:a16="http://schemas.microsoft.com/office/drawing/2014/main" id="{BFE22931-85BF-B651-3CC8-BECF40ABF051}"/>
              </a:ext>
            </a:extLst>
          </p:cNvPr>
          <p:cNvSpPr>
            <a:spLocks noGrp="1"/>
          </p:cNvSpPr>
          <p:nvPr>
            <p:ph idx="1"/>
          </p:nvPr>
        </p:nvSpPr>
        <p:spPr>
          <a:xfrm>
            <a:off x="4963691" y="1000370"/>
            <a:ext cx="6212310" cy="4857262"/>
          </a:xfrm>
        </p:spPr>
        <p:txBody>
          <a:bodyPr anchor="ctr">
            <a:noAutofit/>
          </a:bodyPr>
          <a:lstStyle/>
          <a:p>
            <a:pPr marL="311150" indent="-285750">
              <a:lnSpc>
                <a:spcPct val="90000"/>
              </a:lnSpc>
              <a:spcBef>
                <a:spcPts val="640"/>
              </a:spcBef>
              <a:buClr>
                <a:schemeClr val="bg1"/>
              </a:buClr>
              <a:buSzPts val="3200"/>
            </a:pPr>
            <a:r>
              <a:rPr lang="en-US" sz="1600" dirty="0">
                <a:solidFill>
                  <a:schemeClr val="bg1"/>
                </a:solidFill>
              </a:rPr>
              <a:t>Provides up to $5000 per fiscal year to assist with college and living expenses.</a:t>
            </a:r>
          </a:p>
          <a:p>
            <a:pPr marL="311150" indent="-285750">
              <a:lnSpc>
                <a:spcPct val="90000"/>
              </a:lnSpc>
              <a:spcBef>
                <a:spcPts val="640"/>
              </a:spcBef>
              <a:buClr>
                <a:schemeClr val="bg1"/>
              </a:buClr>
              <a:buSzPts val="3200"/>
            </a:pPr>
            <a:endParaRPr lang="en-US" dirty="0">
              <a:solidFill>
                <a:schemeClr val="bg1"/>
              </a:solidFill>
            </a:endParaRPr>
          </a:p>
          <a:p>
            <a:pPr marL="311150" indent="-285750">
              <a:lnSpc>
                <a:spcPct val="90000"/>
              </a:lnSpc>
              <a:spcBef>
                <a:spcPts val="640"/>
              </a:spcBef>
              <a:buClr>
                <a:schemeClr val="bg1"/>
              </a:buClr>
              <a:buSzPts val="3200"/>
            </a:pPr>
            <a:r>
              <a:rPr lang="en-US" sz="1600" dirty="0">
                <a:solidFill>
                  <a:schemeClr val="bg1"/>
                </a:solidFill>
              </a:rPr>
              <a:t>For youth who are/were in foster care under the supervision of MDHHS or have/had a delinquency case and were placed in an eligible child care placement under supervision of MDHHS.</a:t>
            </a:r>
          </a:p>
          <a:p>
            <a:pPr marL="311150" indent="-285750">
              <a:lnSpc>
                <a:spcPct val="90000"/>
              </a:lnSpc>
              <a:spcBef>
                <a:spcPts val="640"/>
              </a:spcBef>
              <a:buClr>
                <a:schemeClr val="bg1"/>
              </a:buClr>
              <a:buSzPts val="3200"/>
            </a:pPr>
            <a:endParaRPr lang="en-US" dirty="0">
              <a:solidFill>
                <a:schemeClr val="bg1"/>
              </a:solidFill>
            </a:endParaRPr>
          </a:p>
          <a:p>
            <a:pPr marL="311150" indent="-285750">
              <a:lnSpc>
                <a:spcPct val="90000"/>
              </a:lnSpc>
              <a:spcBef>
                <a:spcPts val="640"/>
              </a:spcBef>
              <a:buClr>
                <a:schemeClr val="bg1"/>
              </a:buClr>
              <a:buSzPts val="3200"/>
            </a:pPr>
            <a:r>
              <a:rPr lang="en-US" sz="1600" dirty="0">
                <a:solidFill>
                  <a:schemeClr val="bg1"/>
                </a:solidFill>
              </a:rPr>
              <a:t>Must have been in care on or after 14</a:t>
            </a:r>
            <a:r>
              <a:rPr lang="en-US" sz="1600" baseline="30000" dirty="0">
                <a:solidFill>
                  <a:schemeClr val="bg1"/>
                </a:solidFill>
              </a:rPr>
              <a:t>th</a:t>
            </a:r>
            <a:r>
              <a:rPr lang="en-US" sz="1600" dirty="0">
                <a:solidFill>
                  <a:schemeClr val="bg1"/>
                </a:solidFill>
              </a:rPr>
              <a:t> birthday</a:t>
            </a:r>
            <a:endParaRPr lang="en-US" dirty="0">
              <a:solidFill>
                <a:schemeClr val="bg1"/>
              </a:solidFill>
            </a:endParaRPr>
          </a:p>
          <a:p>
            <a:pPr marL="793750" lvl="1" indent="-285750">
              <a:lnSpc>
                <a:spcPct val="90000"/>
              </a:lnSpc>
              <a:spcBef>
                <a:spcPts val="560"/>
              </a:spcBef>
              <a:buClr>
                <a:schemeClr val="bg1"/>
              </a:buClr>
              <a:buSzPts val="2800"/>
            </a:pPr>
            <a:r>
              <a:rPr lang="en-US" sz="1600" dirty="0">
                <a:solidFill>
                  <a:schemeClr val="bg1"/>
                </a:solidFill>
              </a:rPr>
              <a:t>If adopted from care, must have been on or after the 16</a:t>
            </a:r>
            <a:r>
              <a:rPr lang="en-US" sz="1600" baseline="30000" dirty="0">
                <a:solidFill>
                  <a:schemeClr val="bg1"/>
                </a:solidFill>
              </a:rPr>
              <a:t>th</a:t>
            </a:r>
            <a:r>
              <a:rPr lang="en-US" sz="1600" dirty="0">
                <a:solidFill>
                  <a:schemeClr val="bg1"/>
                </a:solidFill>
              </a:rPr>
              <a:t> birthday. </a:t>
            </a:r>
            <a:endParaRPr lang="en-US" dirty="0">
              <a:solidFill>
                <a:schemeClr val="bg1"/>
              </a:solidFill>
            </a:endParaRPr>
          </a:p>
          <a:p>
            <a:pPr marL="793750" lvl="1" indent="-285750">
              <a:lnSpc>
                <a:spcPct val="90000"/>
              </a:lnSpc>
              <a:spcBef>
                <a:spcPts val="560"/>
              </a:spcBef>
              <a:buClr>
                <a:schemeClr val="bg1"/>
              </a:buClr>
              <a:buSzPts val="2800"/>
            </a:pPr>
            <a:r>
              <a:rPr lang="en-US" sz="1600" dirty="0">
                <a:solidFill>
                  <a:schemeClr val="bg1"/>
                </a:solidFill>
              </a:rPr>
              <a:t>If placed in relative guardianship, from foster care, must have been on or after the 16</a:t>
            </a:r>
            <a:r>
              <a:rPr lang="en-US" sz="1600" baseline="30000" dirty="0">
                <a:solidFill>
                  <a:schemeClr val="bg1"/>
                </a:solidFill>
              </a:rPr>
              <a:t>th</a:t>
            </a:r>
            <a:r>
              <a:rPr lang="en-US" sz="1600" dirty="0">
                <a:solidFill>
                  <a:schemeClr val="bg1"/>
                </a:solidFill>
              </a:rPr>
              <a:t> birthday.</a:t>
            </a:r>
            <a:endParaRPr lang="en-US" dirty="0">
              <a:solidFill>
                <a:schemeClr val="bg1"/>
              </a:solidFill>
            </a:endParaRPr>
          </a:p>
          <a:p>
            <a:pPr marL="311150" indent="-285750">
              <a:lnSpc>
                <a:spcPct val="90000"/>
              </a:lnSpc>
              <a:spcBef>
                <a:spcPts val="640"/>
              </a:spcBef>
              <a:buClr>
                <a:schemeClr val="bg1"/>
              </a:buClr>
              <a:buSzPts val="3200"/>
            </a:pPr>
            <a:r>
              <a:rPr lang="en-US" sz="1600" dirty="0">
                <a:solidFill>
                  <a:schemeClr val="bg1"/>
                </a:solidFill>
              </a:rPr>
              <a:t>Complete the ETV application on-line at: </a:t>
            </a:r>
            <a:r>
              <a:rPr lang="en-US" sz="1600" b="1" u="sng" dirty="0">
                <a:solidFill>
                  <a:schemeClr val="bg1"/>
                </a:solidFill>
              </a:rPr>
              <a:t>https://mietv.samaritas.org/ </a:t>
            </a:r>
            <a:r>
              <a:rPr lang="en-US" sz="1600" dirty="0">
                <a:solidFill>
                  <a:schemeClr val="bg1"/>
                </a:solidFill>
              </a:rPr>
              <a:t>or call 1-877-660-6388.</a:t>
            </a:r>
          </a:p>
          <a:p>
            <a:pPr marL="0" indent="0">
              <a:lnSpc>
                <a:spcPct val="90000"/>
              </a:lnSpc>
              <a:buNone/>
            </a:pPr>
            <a:endParaRPr lang="en-US" sz="1600" dirty="0">
              <a:solidFill>
                <a:srgbClr val="FFFFFF"/>
              </a:solidFill>
            </a:endParaRPr>
          </a:p>
        </p:txBody>
      </p:sp>
    </p:spTree>
    <p:extLst>
      <p:ext uri="{BB962C8B-B14F-4D97-AF65-F5344CB8AC3E}">
        <p14:creationId xmlns:p14="http://schemas.microsoft.com/office/powerpoint/2010/main" val="166996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82C218FD-35E6-D0C1-B911-44215C0E410D}"/>
              </a:ext>
            </a:extLst>
          </p:cNvPr>
          <p:cNvSpPr>
            <a:spLocks noGrp="1"/>
          </p:cNvSpPr>
          <p:nvPr>
            <p:ph type="title"/>
          </p:nvPr>
        </p:nvSpPr>
        <p:spPr>
          <a:xfrm>
            <a:off x="866440" y="1000370"/>
            <a:ext cx="3462079" cy="4857262"/>
          </a:xfrm>
        </p:spPr>
        <p:txBody>
          <a:bodyPr>
            <a:normAutofit/>
          </a:bodyPr>
          <a:lstStyle/>
          <a:p>
            <a:pPr algn="r"/>
            <a:r>
              <a:rPr lang="en-US" sz="4400" b="1" dirty="0">
                <a:solidFill>
                  <a:schemeClr val="lt1"/>
                </a:solidFill>
              </a:rPr>
              <a:t>Fostering Futures Scholarship </a:t>
            </a:r>
            <a:endParaRPr lang="en-US" sz="4400" dirty="0">
              <a:solidFill>
                <a:srgbClr val="FFFFFF"/>
              </a:solidFill>
            </a:endParaRPr>
          </a:p>
        </p:txBody>
      </p:sp>
      <p:sp>
        <p:nvSpPr>
          <p:cNvPr id="19" name="Content Placeholder 2">
            <a:extLst>
              <a:ext uri="{FF2B5EF4-FFF2-40B4-BE49-F238E27FC236}">
                <a16:creationId xmlns:a16="http://schemas.microsoft.com/office/drawing/2014/main" id="{BFE22931-85BF-B651-3CC8-BECF40ABF051}"/>
              </a:ext>
            </a:extLst>
          </p:cNvPr>
          <p:cNvSpPr>
            <a:spLocks noGrp="1"/>
          </p:cNvSpPr>
          <p:nvPr>
            <p:ph idx="1"/>
          </p:nvPr>
        </p:nvSpPr>
        <p:spPr>
          <a:xfrm>
            <a:off x="4963691" y="1000370"/>
            <a:ext cx="6212310" cy="4857262"/>
          </a:xfrm>
        </p:spPr>
        <p:txBody>
          <a:bodyPr anchor="ctr">
            <a:noAutofit/>
          </a:bodyPr>
          <a:lstStyle/>
          <a:p>
            <a:pPr marL="463550" indent="-342900">
              <a:lnSpc>
                <a:spcPct val="90000"/>
              </a:lnSpc>
              <a:spcBef>
                <a:spcPts val="640"/>
              </a:spcBef>
              <a:buClr>
                <a:schemeClr val="bg1"/>
              </a:buClr>
              <a:buSzPts val="1700"/>
              <a:buFont typeface="Courier New" panose="02070309020205020404" pitchFamily="49" charset="0"/>
              <a:buChar char="o"/>
            </a:pPr>
            <a:r>
              <a:rPr lang="en-US" sz="2000" dirty="0">
                <a:solidFill>
                  <a:schemeClr val="bg1"/>
                </a:solidFill>
              </a:rPr>
              <a:t>Scholarship available for students attending a Michigan public or private degree granting 4-year university or community college:</a:t>
            </a:r>
          </a:p>
          <a:p>
            <a:pPr marL="737870" lvl="1" indent="-34290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Student must have been in foster care after the 13th birthday.</a:t>
            </a:r>
          </a:p>
          <a:p>
            <a:pPr marL="737870" lvl="1" indent="-34290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No upper age limit.</a:t>
            </a:r>
          </a:p>
          <a:p>
            <a:pPr marL="737870" lvl="1" indent="-34290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Must be completing an undergraduate degree.</a:t>
            </a:r>
          </a:p>
          <a:p>
            <a:pPr marL="737870" lvl="1" indent="-34290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Priority Deadline is August  1th for the following school year.</a:t>
            </a:r>
          </a:p>
          <a:p>
            <a:pPr marL="737870" lvl="1" indent="-342900">
              <a:lnSpc>
                <a:spcPct val="90000"/>
              </a:lnSpc>
              <a:spcBef>
                <a:spcPts val="640"/>
              </a:spcBef>
              <a:buClr>
                <a:schemeClr val="bg1"/>
              </a:buClr>
              <a:buSzPts val="1700"/>
              <a:buFont typeface="Courier New" panose="02070309020205020404" pitchFamily="49" charset="0"/>
              <a:buChar char="o"/>
            </a:pPr>
            <a:r>
              <a:rPr lang="en-US" sz="1800" dirty="0">
                <a:solidFill>
                  <a:schemeClr val="bg1"/>
                </a:solidFill>
              </a:rPr>
              <a:t>www.michigan.gov/setwithmet </a:t>
            </a:r>
            <a:endParaRPr lang="en-US" sz="1800" dirty="0">
              <a:solidFill>
                <a:srgbClr val="FFFFFF"/>
              </a:solidFill>
            </a:endParaRPr>
          </a:p>
        </p:txBody>
      </p:sp>
    </p:spTree>
    <p:extLst>
      <p:ext uri="{BB962C8B-B14F-4D97-AF65-F5344CB8AC3E}">
        <p14:creationId xmlns:p14="http://schemas.microsoft.com/office/powerpoint/2010/main" val="299184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70" name="Rectangle 27655">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27658" name="Rectangle 27657">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18434" name="Title 1">
            <a:extLst>
              <a:ext uri="{FF2B5EF4-FFF2-40B4-BE49-F238E27FC236}">
                <a16:creationId xmlns:a16="http://schemas.microsoft.com/office/drawing/2014/main" id="{21F9C002-EB4F-8630-A98E-E51BE478E133}"/>
              </a:ext>
            </a:extLst>
          </p:cNvPr>
          <p:cNvSpPr>
            <a:spLocks noGrp="1"/>
          </p:cNvSpPr>
          <p:nvPr>
            <p:ph type="title"/>
          </p:nvPr>
        </p:nvSpPr>
        <p:spPr>
          <a:xfrm>
            <a:off x="1175512" y="870132"/>
            <a:ext cx="9792208" cy="1527078"/>
          </a:xfrm>
        </p:spPr>
        <p:txBody>
          <a:bodyPr>
            <a:normAutofit/>
          </a:bodyPr>
          <a:lstStyle/>
          <a:p>
            <a:pPr>
              <a:defRPr/>
            </a:pPr>
            <a:r>
              <a:rPr lang="en-US" b="1" spc="225" dirty="0"/>
              <a:t>National Youth in Transition Database </a:t>
            </a:r>
            <a:endParaRPr lang="en-US" altLang="en-US" b="1" dirty="0"/>
          </a:p>
        </p:txBody>
      </p:sp>
      <p:sp>
        <p:nvSpPr>
          <p:cNvPr id="27671" name="Content Placeholder 2">
            <a:extLst>
              <a:ext uri="{FF2B5EF4-FFF2-40B4-BE49-F238E27FC236}">
                <a16:creationId xmlns:a16="http://schemas.microsoft.com/office/drawing/2014/main" id="{CD16BB5A-EA3F-B063-64DA-C8C3B4EA6845}"/>
              </a:ext>
            </a:extLst>
          </p:cNvPr>
          <p:cNvSpPr>
            <a:spLocks noGrp="1"/>
          </p:cNvSpPr>
          <p:nvPr>
            <p:ph idx="1"/>
          </p:nvPr>
        </p:nvSpPr>
        <p:spPr>
          <a:xfrm>
            <a:off x="480645" y="2397210"/>
            <a:ext cx="11242431" cy="3568501"/>
          </a:xfrm>
        </p:spPr>
        <p:txBody>
          <a:bodyPr>
            <a:normAutofit lnSpcReduction="10000"/>
          </a:bodyPr>
          <a:lstStyle/>
          <a:p>
            <a:pPr marL="0" indent="0">
              <a:lnSpc>
                <a:spcPct val="110000"/>
              </a:lnSpc>
              <a:buNone/>
              <a:defRPr/>
            </a:pPr>
            <a:r>
              <a:rPr lang="en-US" altLang="en-US" sz="1800" b="1" dirty="0"/>
              <a:t>What is National Youth in Transition Database (NYTD)?</a:t>
            </a:r>
            <a:endParaRPr lang="en-US" altLang="en-US" sz="1800" dirty="0"/>
          </a:p>
          <a:p>
            <a:pPr marL="0" indent="0">
              <a:lnSpc>
                <a:spcPct val="110000"/>
              </a:lnSpc>
              <a:buNone/>
              <a:defRPr/>
            </a:pPr>
            <a:endParaRPr lang="en-US" altLang="en-US" dirty="0"/>
          </a:p>
          <a:p>
            <a:pPr>
              <a:lnSpc>
                <a:spcPct val="110000"/>
              </a:lnSpc>
              <a:defRPr/>
            </a:pPr>
            <a:r>
              <a:rPr lang="en-US" altLang="en-US" sz="1600" dirty="0"/>
              <a:t>The National Youth in Transition Database is a federal reporting system that collects information about the independent living services provided to youth in foster care and the outcomes resulting from these services. </a:t>
            </a:r>
          </a:p>
          <a:p>
            <a:pPr>
              <a:lnSpc>
                <a:spcPct val="110000"/>
              </a:lnSpc>
              <a:defRPr/>
            </a:pPr>
            <a:r>
              <a:rPr lang="en-US" altLang="en-US" sz="1600" dirty="0"/>
              <a:t>Services provided to youth aged 14 and older and documented in </a:t>
            </a:r>
            <a:r>
              <a:rPr lang="en-US" altLang="en-US" sz="1600" dirty="0" err="1"/>
              <a:t>MiSACWIS</a:t>
            </a:r>
            <a:r>
              <a:rPr lang="en-US" altLang="en-US" sz="1600" dirty="0"/>
              <a:t> are collected to identify the numbers of services provided youth and the types of services offered to youth.</a:t>
            </a:r>
            <a:endParaRPr lang="en-US" sz="1600" dirty="0"/>
          </a:p>
          <a:p>
            <a:pPr>
              <a:lnSpc>
                <a:spcPct val="110000"/>
              </a:lnSpc>
              <a:defRPr/>
            </a:pPr>
            <a:r>
              <a:rPr lang="en-US" sz="1600" dirty="0"/>
              <a:t>Eligible youth are initially surveyed as part of a cohort at 17 years of age with the Baseline Survey. These youth are then asked to complete a Follow-Up Survey at 19 and 21.</a:t>
            </a:r>
          </a:p>
          <a:p>
            <a:pPr>
              <a:lnSpc>
                <a:spcPct val="110000"/>
              </a:lnSpc>
              <a:defRPr/>
            </a:pPr>
            <a:r>
              <a:rPr lang="en-US" sz="1600" dirty="0"/>
              <a:t>Through this process, the effectiveness of the foster care system in helping youth transition to adulthood can be assessed and areas where changes are needed to improve the transition experiences of all foster youth can be identified.</a:t>
            </a:r>
            <a:endParaRPr lang="en-US"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91E1E4EF-BFDB-7B5F-E2EC-EA1FD1D02E30}"/>
              </a:ext>
            </a:extLst>
          </p:cNvPr>
          <p:cNvPicPr>
            <a:picLocks noGrp="1" noChangeAspect="1"/>
          </p:cNvPicPr>
          <p:nvPr>
            <p:ph idx="1"/>
          </p:nvPr>
        </p:nvPicPr>
        <p:blipFill>
          <a:blip r:embed="rId2"/>
          <a:stretch>
            <a:fillRect/>
          </a:stretch>
        </p:blipFill>
        <p:spPr>
          <a:xfrm>
            <a:off x="253954" y="237745"/>
            <a:ext cx="11648251" cy="6245352"/>
          </a:xfrm>
          <a:prstGeom prst="rect">
            <a:avLst/>
          </a:prstGeom>
        </p:spPr>
      </p:pic>
    </p:spTree>
    <p:extLst>
      <p:ext uri="{BB962C8B-B14F-4D97-AF65-F5344CB8AC3E}">
        <p14:creationId xmlns:p14="http://schemas.microsoft.com/office/powerpoint/2010/main" val="275439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2"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7690F22A-013A-DE24-9B57-DAA9AF16CF7E}"/>
              </a:ext>
            </a:extLst>
          </p:cNvPr>
          <p:cNvPicPr>
            <a:picLocks noGrp="1" noChangeAspect="1"/>
          </p:cNvPicPr>
          <p:nvPr>
            <p:ph idx="1"/>
          </p:nvPr>
        </p:nvPicPr>
        <p:blipFill>
          <a:blip r:embed="rId2"/>
          <a:stretch>
            <a:fillRect/>
          </a:stretch>
        </p:blipFill>
        <p:spPr>
          <a:xfrm>
            <a:off x="643467" y="1043354"/>
            <a:ext cx="10905066" cy="5064369"/>
          </a:xfrm>
          <a:prstGeom prst="rect">
            <a:avLst/>
          </a:prstGeom>
        </p:spPr>
      </p:pic>
    </p:spTree>
    <p:extLst>
      <p:ext uri="{BB962C8B-B14F-4D97-AF65-F5344CB8AC3E}">
        <p14:creationId xmlns:p14="http://schemas.microsoft.com/office/powerpoint/2010/main" val="179668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17E0-9627-41DB-8747-BADC2DDD5109}"/>
              </a:ext>
            </a:extLst>
          </p:cNvPr>
          <p:cNvSpPr>
            <a:spLocks noGrp="1"/>
          </p:cNvSpPr>
          <p:nvPr>
            <p:ph type="title"/>
          </p:nvPr>
        </p:nvSpPr>
        <p:spPr/>
        <p:txBody>
          <a:bodyPr/>
          <a:lstStyle/>
          <a:p>
            <a:pPr algn="ctr"/>
            <a:r>
              <a:rPr lang="en-US" dirty="0"/>
              <a:t>Youth in Transition (YIT) Funding</a:t>
            </a:r>
          </a:p>
        </p:txBody>
      </p:sp>
      <p:sp>
        <p:nvSpPr>
          <p:cNvPr id="4" name="Text Placeholder 3">
            <a:extLst>
              <a:ext uri="{FF2B5EF4-FFF2-40B4-BE49-F238E27FC236}">
                <a16:creationId xmlns:a16="http://schemas.microsoft.com/office/drawing/2014/main" id="{662CD70C-0803-43FE-B648-2FB04DD23101}"/>
              </a:ext>
            </a:extLst>
          </p:cNvPr>
          <p:cNvSpPr>
            <a:spLocks noGrp="1"/>
          </p:cNvSpPr>
          <p:nvPr>
            <p:ph type="body" idx="1"/>
          </p:nvPr>
        </p:nvSpPr>
        <p:spPr/>
        <p:txBody>
          <a:bodyPr/>
          <a:lstStyle/>
          <a:p>
            <a:r>
              <a:rPr lang="en-US" dirty="0">
                <a:solidFill>
                  <a:srgbClr val="FF9933"/>
                </a:solidFill>
              </a:rPr>
              <a:t>YIT Eligibility – Open Case</a:t>
            </a:r>
          </a:p>
        </p:txBody>
      </p:sp>
      <p:sp>
        <p:nvSpPr>
          <p:cNvPr id="5" name="Content Placeholder 4">
            <a:extLst>
              <a:ext uri="{FF2B5EF4-FFF2-40B4-BE49-F238E27FC236}">
                <a16:creationId xmlns:a16="http://schemas.microsoft.com/office/drawing/2014/main" id="{CB712FF9-C2AA-4871-B0C4-7E39EF55B6A7}"/>
              </a:ext>
            </a:extLst>
          </p:cNvPr>
          <p:cNvSpPr>
            <a:spLocks noGrp="1"/>
          </p:cNvSpPr>
          <p:nvPr>
            <p:ph sz="half" idx="2"/>
          </p:nvPr>
        </p:nvSpPr>
        <p:spPr/>
        <p:txBody>
          <a:bodyPr>
            <a:normAutofit fontScale="85000" lnSpcReduction="20000"/>
          </a:bodyPr>
          <a:lstStyle/>
          <a:p>
            <a:pPr>
              <a:defRPr/>
            </a:pPr>
            <a:r>
              <a:rPr lang="en-US" dirty="0"/>
              <a:t>Youth has an open foster care case after their 14</a:t>
            </a:r>
            <a:r>
              <a:rPr lang="en-US" baseline="30000" dirty="0"/>
              <a:t>th</a:t>
            </a:r>
            <a:r>
              <a:rPr lang="en-US" dirty="0"/>
              <a:t> birthday and is placed in an eligible placement.</a:t>
            </a:r>
          </a:p>
          <a:p>
            <a:pPr marL="0" indent="0">
              <a:buFont typeface="Arial" panose="020B0604020202020204" pitchFamily="34" charset="0"/>
              <a:buNone/>
              <a:defRPr/>
            </a:pPr>
            <a:r>
              <a:rPr lang="en-US" b="1" i="1" dirty="0"/>
              <a:t>Or</a:t>
            </a:r>
          </a:p>
          <a:p>
            <a:pPr>
              <a:defRPr/>
            </a:pPr>
            <a:r>
              <a:rPr lang="en-US" dirty="0"/>
              <a:t>Youth has an open delinquency case after their 14</a:t>
            </a:r>
            <a:r>
              <a:rPr lang="en-US" baseline="30000" dirty="0"/>
              <a:t>th</a:t>
            </a:r>
            <a:r>
              <a:rPr lang="en-US" dirty="0"/>
              <a:t> birthday and is placed with MDHHS in a supervised foster care placement.</a:t>
            </a:r>
          </a:p>
          <a:p>
            <a:pPr marL="0" indent="0">
              <a:buFont typeface="Arial" panose="020B0604020202020204" pitchFamily="34" charset="0"/>
              <a:buNone/>
              <a:defRPr/>
            </a:pPr>
            <a:r>
              <a:rPr lang="en-US" b="1" i="1" dirty="0"/>
              <a:t>And</a:t>
            </a:r>
          </a:p>
          <a:p>
            <a:pPr>
              <a:defRPr/>
            </a:pPr>
            <a:r>
              <a:rPr lang="en-US" dirty="0"/>
              <a:t>Youth is currently between the ages of 14 and 23 (youth becomes ineligible on their 23</a:t>
            </a:r>
            <a:r>
              <a:rPr lang="en-US" baseline="30000" dirty="0"/>
              <a:t>rd</a:t>
            </a:r>
            <a:r>
              <a:rPr lang="en-US" dirty="0"/>
              <a:t> birthday).</a:t>
            </a:r>
          </a:p>
          <a:p>
            <a:endParaRPr lang="en-US" dirty="0"/>
          </a:p>
        </p:txBody>
      </p:sp>
      <p:sp>
        <p:nvSpPr>
          <p:cNvPr id="6" name="Text Placeholder 5">
            <a:extLst>
              <a:ext uri="{FF2B5EF4-FFF2-40B4-BE49-F238E27FC236}">
                <a16:creationId xmlns:a16="http://schemas.microsoft.com/office/drawing/2014/main" id="{9CC0710A-543E-462A-A083-AF6C28C715DD}"/>
              </a:ext>
            </a:extLst>
          </p:cNvPr>
          <p:cNvSpPr>
            <a:spLocks noGrp="1"/>
          </p:cNvSpPr>
          <p:nvPr>
            <p:ph type="body" sz="quarter" idx="3"/>
          </p:nvPr>
        </p:nvSpPr>
        <p:spPr/>
        <p:txBody>
          <a:bodyPr/>
          <a:lstStyle/>
          <a:p>
            <a:r>
              <a:rPr lang="en-US" dirty="0">
                <a:solidFill>
                  <a:srgbClr val="FF9933"/>
                </a:solidFill>
              </a:rPr>
              <a:t>YIT Eligibility – Closed Case</a:t>
            </a:r>
          </a:p>
        </p:txBody>
      </p:sp>
      <p:sp>
        <p:nvSpPr>
          <p:cNvPr id="7" name="Content Placeholder 6">
            <a:extLst>
              <a:ext uri="{FF2B5EF4-FFF2-40B4-BE49-F238E27FC236}">
                <a16:creationId xmlns:a16="http://schemas.microsoft.com/office/drawing/2014/main" id="{0388EAEA-B900-4C75-B6A8-B29708E25D15}"/>
              </a:ext>
            </a:extLst>
          </p:cNvPr>
          <p:cNvSpPr>
            <a:spLocks noGrp="1"/>
          </p:cNvSpPr>
          <p:nvPr>
            <p:ph sz="quarter" idx="4"/>
          </p:nvPr>
        </p:nvSpPr>
        <p:spPr/>
        <p:txBody>
          <a:bodyPr>
            <a:normAutofit fontScale="85000" lnSpcReduction="20000"/>
          </a:bodyPr>
          <a:lstStyle/>
          <a:p>
            <a:pPr>
              <a:defRPr/>
            </a:pPr>
            <a:r>
              <a:rPr lang="en-US" dirty="0"/>
              <a:t>Youth had an open foster care case after their 14</a:t>
            </a:r>
            <a:r>
              <a:rPr lang="en-US" baseline="30000" dirty="0"/>
              <a:t>th</a:t>
            </a:r>
            <a:r>
              <a:rPr lang="en-US" dirty="0"/>
              <a:t> birthday.</a:t>
            </a:r>
          </a:p>
          <a:p>
            <a:pPr marL="0" indent="0">
              <a:buFont typeface="Arial" panose="020B0604020202020204" pitchFamily="34" charset="0"/>
              <a:buNone/>
              <a:defRPr/>
            </a:pPr>
            <a:r>
              <a:rPr lang="en-US" b="1" i="1" dirty="0"/>
              <a:t>And</a:t>
            </a:r>
          </a:p>
          <a:p>
            <a:pPr>
              <a:defRPr/>
            </a:pPr>
            <a:r>
              <a:rPr lang="en-US" dirty="0"/>
              <a:t>Youth is currently between the ages of 18 and 23 (ineligible on their 23</a:t>
            </a:r>
            <a:r>
              <a:rPr lang="en-US" baseline="30000" dirty="0"/>
              <a:t>rd</a:t>
            </a:r>
            <a:r>
              <a:rPr lang="en-US" dirty="0"/>
              <a:t> birthday).</a:t>
            </a:r>
          </a:p>
          <a:p>
            <a:pPr marL="0" indent="0">
              <a:buFont typeface="Arial" panose="020B0604020202020204" pitchFamily="34" charset="0"/>
              <a:buNone/>
              <a:defRPr/>
            </a:pPr>
            <a:r>
              <a:rPr lang="en-US" b="1" i="1" dirty="0"/>
              <a:t>Or</a:t>
            </a:r>
            <a:endParaRPr lang="en-US" dirty="0"/>
          </a:p>
          <a:p>
            <a:pPr>
              <a:defRPr/>
            </a:pPr>
            <a:r>
              <a:rPr lang="en-US" dirty="0"/>
              <a:t>Youth is currently between the ages of 16 and 17 AND utilized YIT funding prior to case closure.</a:t>
            </a:r>
          </a:p>
          <a:p>
            <a:pPr marL="0" indent="0">
              <a:buNone/>
            </a:pPr>
            <a:endParaRPr lang="en-US" dirty="0"/>
          </a:p>
        </p:txBody>
      </p:sp>
    </p:spTree>
    <p:extLst>
      <p:ext uri="{BB962C8B-B14F-4D97-AF65-F5344CB8AC3E}">
        <p14:creationId xmlns:p14="http://schemas.microsoft.com/office/powerpoint/2010/main" val="420452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2"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53AE29C4-27EC-872F-0CC6-0284F5493B0D}"/>
              </a:ext>
            </a:extLst>
          </p:cNvPr>
          <p:cNvPicPr>
            <a:picLocks noGrp="1" noChangeAspect="1"/>
          </p:cNvPicPr>
          <p:nvPr>
            <p:ph idx="1"/>
          </p:nvPr>
        </p:nvPicPr>
        <p:blipFill>
          <a:blip r:embed="rId2"/>
          <a:stretch>
            <a:fillRect/>
          </a:stretch>
        </p:blipFill>
        <p:spPr>
          <a:xfrm>
            <a:off x="144114" y="374904"/>
            <a:ext cx="11950611" cy="6382512"/>
          </a:xfrm>
          <a:prstGeom prst="rect">
            <a:avLst/>
          </a:prstGeom>
        </p:spPr>
      </p:pic>
    </p:spTree>
    <p:extLst>
      <p:ext uri="{BB962C8B-B14F-4D97-AF65-F5344CB8AC3E}">
        <p14:creationId xmlns:p14="http://schemas.microsoft.com/office/powerpoint/2010/main" val="215253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5CC5033-6554-A9BF-5C64-AA79C904A4C8}"/>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Rounded Corners 16">
            <a:extLst>
              <a:ext uri="{FF2B5EF4-FFF2-40B4-BE49-F238E27FC236}">
                <a16:creationId xmlns:a16="http://schemas.microsoft.com/office/drawing/2014/main" id="{575AE073-7CC5-99BB-A697-3F13792560AC}"/>
              </a:ext>
            </a:extLst>
          </p:cNvPr>
          <p:cNvSpPr/>
          <p:nvPr/>
        </p:nvSpPr>
        <p:spPr>
          <a:xfrm>
            <a:off x="7525792" y="2682182"/>
            <a:ext cx="2148833" cy="1158949"/>
          </a:xfrm>
          <a:prstGeom prst="roundRect">
            <a:avLst/>
          </a:prstGeom>
          <a:solidFill>
            <a:srgbClr val="92D05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B9D4B0CA-5F07-4F99-A837-FEB32D401518}"/>
              </a:ext>
            </a:extLst>
          </p:cNvPr>
          <p:cNvSpPr txBox="1"/>
          <p:nvPr/>
        </p:nvSpPr>
        <p:spPr>
          <a:xfrm>
            <a:off x="7712389" y="2861546"/>
            <a:ext cx="1775638" cy="800219"/>
          </a:xfrm>
          <a:prstGeom prst="rect">
            <a:avLst/>
          </a:prstGeom>
          <a:noFill/>
        </p:spPr>
        <p:txBody>
          <a:bodyPr wrap="square" rtlCol="0">
            <a:spAutoFit/>
          </a:bodyPr>
          <a:lstStyle/>
          <a:p>
            <a:pPr algn="ctr"/>
            <a:r>
              <a:rPr lang="en-US" sz="2300" dirty="0">
                <a:solidFill>
                  <a:schemeClr val="bg1"/>
                </a:solidFill>
              </a:rPr>
              <a:t>Data Collection</a:t>
            </a:r>
          </a:p>
        </p:txBody>
      </p:sp>
      <p:sp>
        <p:nvSpPr>
          <p:cNvPr id="3" name="Title 1">
            <a:extLst>
              <a:ext uri="{FF2B5EF4-FFF2-40B4-BE49-F238E27FC236}">
                <a16:creationId xmlns:a16="http://schemas.microsoft.com/office/drawing/2014/main" id="{411C1CFC-3ED1-78A3-C65A-E708B523B2EC}"/>
              </a:ext>
            </a:extLst>
          </p:cNvPr>
          <p:cNvSpPr txBox="1">
            <a:spLocks/>
          </p:cNvSpPr>
          <p:nvPr/>
        </p:nvSpPr>
        <p:spPr>
          <a:xfrm>
            <a:off x="459970" y="772792"/>
            <a:ext cx="5008417"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dirty="0"/>
              <a:t>NYTD Implications for Future Focus</a:t>
            </a:r>
          </a:p>
        </p:txBody>
      </p:sp>
    </p:spTree>
    <p:extLst>
      <p:ext uri="{BB962C8B-B14F-4D97-AF65-F5344CB8AC3E}">
        <p14:creationId xmlns:p14="http://schemas.microsoft.com/office/powerpoint/2010/main" val="4191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7" name="Rectangle 26">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5" name="Title 4">
            <a:extLst>
              <a:ext uri="{FF2B5EF4-FFF2-40B4-BE49-F238E27FC236}">
                <a16:creationId xmlns:a16="http://schemas.microsoft.com/office/drawing/2014/main" id="{2FCC687F-893F-E473-D711-D765517B3600}"/>
              </a:ext>
            </a:extLst>
          </p:cNvPr>
          <p:cNvSpPr>
            <a:spLocks noGrp="1"/>
          </p:cNvSpPr>
          <p:nvPr>
            <p:ph type="title"/>
          </p:nvPr>
        </p:nvSpPr>
        <p:spPr>
          <a:xfrm>
            <a:off x="4335373" y="1907952"/>
            <a:ext cx="7001947" cy="3832319"/>
          </a:xfrm>
        </p:spPr>
        <p:txBody>
          <a:bodyPr vert="horz" lIns="91440" tIns="45720" rIns="91440" bIns="45720" rtlCol="0" anchor="ctr">
            <a:normAutofit/>
          </a:bodyPr>
          <a:lstStyle/>
          <a:p>
            <a:pPr algn="ctr">
              <a:lnSpc>
                <a:spcPct val="83000"/>
              </a:lnSpc>
            </a:pPr>
            <a:r>
              <a:rPr lang="en-US" b="1" cap="all" spc="-100" dirty="0">
                <a:solidFill>
                  <a:schemeClr val="tx1"/>
                </a:solidFill>
                <a:latin typeface="+mn-lt"/>
              </a:rPr>
              <a:t>Contact Us with questions</a:t>
            </a:r>
            <a:br>
              <a:rPr lang="en-US" sz="1800" cap="all" spc="-100" dirty="0">
                <a:solidFill>
                  <a:schemeClr val="tx1"/>
                </a:solidFill>
                <a:latin typeface="+mn-lt"/>
              </a:rPr>
            </a:br>
            <a:br>
              <a:rPr lang="en-US" sz="1800" cap="all" spc="-100" dirty="0">
                <a:solidFill>
                  <a:schemeClr val="tx1"/>
                </a:solidFill>
                <a:latin typeface="+mn-lt"/>
              </a:rPr>
            </a:br>
            <a:br>
              <a:rPr lang="en-US" sz="1800" cap="all" spc="-100" dirty="0">
                <a:solidFill>
                  <a:schemeClr val="tx1"/>
                </a:solidFill>
                <a:latin typeface="+mn-lt"/>
              </a:rPr>
            </a:br>
            <a:r>
              <a:rPr lang="en-US" sz="1800" cap="all" spc="-100" dirty="0">
                <a:solidFill>
                  <a:schemeClr val="tx1"/>
                </a:solidFill>
                <a:latin typeface="+mn-lt"/>
              </a:rPr>
              <a:t>Brandi McKenzie</a:t>
            </a:r>
            <a:br>
              <a:rPr lang="en-US" sz="1800" cap="all" spc="-100" dirty="0">
                <a:solidFill>
                  <a:schemeClr val="tx1"/>
                </a:solidFill>
                <a:latin typeface="+mn-lt"/>
              </a:rPr>
            </a:br>
            <a:r>
              <a:rPr lang="en-US" sz="1800" b="1" cap="all" spc="-100" dirty="0">
                <a:solidFill>
                  <a:srgbClr val="0070C0"/>
                </a:solidFill>
                <a:latin typeface="+mn-lt"/>
                <a:hlinkClick r:id="rId2">
                  <a:extLst>
                    <a:ext uri="{A12FA001-AC4F-418D-AE19-62706E023703}">
                      <ahyp:hlinkClr xmlns:ahyp="http://schemas.microsoft.com/office/drawing/2018/hyperlinkcolor" val="tx"/>
                    </a:ext>
                  </a:extLst>
                </a:hlinkClick>
              </a:rPr>
              <a:t>McKenzieB@michigan.gov</a:t>
            </a:r>
            <a:r>
              <a:rPr lang="en-US" sz="1800" b="1" cap="all" spc="-100" dirty="0">
                <a:solidFill>
                  <a:srgbClr val="0070C0"/>
                </a:solidFill>
                <a:latin typeface="+mn-lt"/>
              </a:rPr>
              <a:t> </a:t>
            </a:r>
            <a:br>
              <a:rPr lang="en-US" sz="1800" b="1" cap="all" spc="-100" dirty="0">
                <a:solidFill>
                  <a:srgbClr val="0070C0"/>
                </a:solidFill>
                <a:latin typeface="+mn-lt"/>
              </a:rPr>
            </a:br>
            <a:br>
              <a:rPr lang="en-US" sz="1800" cap="all" spc="-100" dirty="0">
                <a:solidFill>
                  <a:schemeClr val="tx1"/>
                </a:solidFill>
                <a:latin typeface="+mn-lt"/>
              </a:rPr>
            </a:br>
            <a:br>
              <a:rPr lang="en-US" sz="1800" cap="all" spc="-100" dirty="0">
                <a:solidFill>
                  <a:schemeClr val="tx1"/>
                </a:solidFill>
                <a:latin typeface="+mn-lt"/>
              </a:rPr>
            </a:br>
            <a:r>
              <a:rPr lang="en-US" sz="1800" cap="all" spc="-100" dirty="0">
                <a:solidFill>
                  <a:schemeClr val="tx1"/>
                </a:solidFill>
                <a:latin typeface="+mn-lt"/>
              </a:rPr>
              <a:t>Ann Rossi</a:t>
            </a:r>
            <a:br>
              <a:rPr lang="en-US" sz="1800" cap="all" spc="-100" dirty="0">
                <a:solidFill>
                  <a:schemeClr val="tx1"/>
                </a:solidFill>
                <a:latin typeface="+mn-lt"/>
              </a:rPr>
            </a:br>
            <a:r>
              <a:rPr lang="en-US" sz="1800" b="1" cap="all" spc="-100" dirty="0">
                <a:solidFill>
                  <a:srgbClr val="0070C0"/>
                </a:solidFill>
                <a:latin typeface="+mn-lt"/>
                <a:hlinkClick r:id="rId3">
                  <a:extLst>
                    <a:ext uri="{A12FA001-AC4F-418D-AE19-62706E023703}">
                      <ahyp:hlinkClr xmlns:ahyp="http://schemas.microsoft.com/office/drawing/2018/hyperlinkcolor" val="tx"/>
                    </a:ext>
                  </a:extLst>
                </a:hlinkClick>
              </a:rPr>
              <a:t>RossiA@michigan.gov</a:t>
            </a:r>
            <a:r>
              <a:rPr lang="en-US" sz="1800" b="1" cap="all" spc="-100" dirty="0">
                <a:solidFill>
                  <a:srgbClr val="0070C0"/>
                </a:solidFill>
                <a:latin typeface="+mn-lt"/>
              </a:rPr>
              <a:t> 	</a:t>
            </a:r>
            <a:br>
              <a:rPr lang="en-US" sz="1800" cap="all" spc="-100" dirty="0">
                <a:solidFill>
                  <a:schemeClr val="tx1"/>
                </a:solidFill>
                <a:latin typeface="+mn-lt"/>
              </a:rPr>
            </a:br>
            <a:br>
              <a:rPr lang="en-US" sz="1800" cap="all" spc="-100" dirty="0">
                <a:solidFill>
                  <a:schemeClr val="tx1"/>
                </a:solidFill>
                <a:latin typeface="+mn-lt"/>
              </a:rPr>
            </a:br>
            <a:br>
              <a:rPr lang="en-US" sz="1800" cap="all" spc="-100" dirty="0">
                <a:solidFill>
                  <a:schemeClr val="tx1"/>
                </a:solidFill>
                <a:latin typeface="+mn-lt"/>
              </a:rPr>
            </a:br>
            <a:endParaRPr lang="en-US" sz="1800" b="1" cap="all" spc="-100" dirty="0">
              <a:solidFill>
                <a:srgbClr val="0070C0"/>
              </a:solidFill>
              <a:latin typeface="+mn-lt"/>
            </a:endParaRPr>
          </a:p>
        </p:txBody>
      </p:sp>
      <p:sp>
        <p:nvSpPr>
          <p:cNvPr id="29" name="Rectangle 28">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Department of Health and Human Services logo" title="DHHS logo">
            <a:extLst>
              <a:ext uri="{FF2B5EF4-FFF2-40B4-BE49-F238E27FC236}">
                <a16:creationId xmlns:a16="http://schemas.microsoft.com/office/drawing/2014/main" id="{0C954534-708C-438F-6348-39437D2B9878}"/>
              </a:ext>
            </a:extLst>
          </p:cNvPr>
          <p:cNvPicPr>
            <a:picLocks noChangeAspect="1"/>
          </p:cNvPicPr>
          <p:nvPr/>
        </p:nvPicPr>
        <p:blipFill>
          <a:blip r:embed="rId4"/>
          <a:stretch>
            <a:fillRect/>
          </a:stretch>
        </p:blipFill>
        <p:spPr>
          <a:xfrm>
            <a:off x="1101239" y="2821218"/>
            <a:ext cx="3234135" cy="1215563"/>
          </a:xfrm>
          <a:prstGeom prst="rect">
            <a:avLst/>
          </a:prstGeom>
        </p:spPr>
      </p:pic>
    </p:spTree>
    <p:extLst>
      <p:ext uri="{BB962C8B-B14F-4D97-AF65-F5344CB8AC3E}">
        <p14:creationId xmlns:p14="http://schemas.microsoft.com/office/powerpoint/2010/main" val="171260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9B1774-9274-405B-9FA2-E09B1A00D8D2}"/>
              </a:ext>
            </a:extLst>
          </p:cNvPr>
          <p:cNvSpPr>
            <a:spLocks noGrp="1"/>
          </p:cNvSpPr>
          <p:nvPr>
            <p:ph type="title"/>
          </p:nvPr>
        </p:nvSpPr>
        <p:spPr/>
        <p:txBody>
          <a:bodyPr/>
          <a:lstStyle/>
          <a:p>
            <a:pPr algn="ctr"/>
            <a:r>
              <a:rPr lang="en-US" dirty="0"/>
              <a:t>What can YIT be used for?</a:t>
            </a:r>
          </a:p>
        </p:txBody>
      </p:sp>
      <p:sp>
        <p:nvSpPr>
          <p:cNvPr id="9" name="Content Placeholder 8">
            <a:extLst>
              <a:ext uri="{FF2B5EF4-FFF2-40B4-BE49-F238E27FC236}">
                <a16:creationId xmlns:a16="http://schemas.microsoft.com/office/drawing/2014/main" id="{4D75F795-8C43-4A6F-BAA0-90D0E495D03E}"/>
              </a:ext>
            </a:extLst>
          </p:cNvPr>
          <p:cNvSpPr>
            <a:spLocks noGrp="1"/>
          </p:cNvSpPr>
          <p:nvPr>
            <p:ph sz="half" idx="1"/>
          </p:nvPr>
        </p:nvSpPr>
        <p:spPr/>
        <p:txBody>
          <a:bodyPr/>
          <a:lstStyle/>
          <a:p>
            <a:pPr marL="0" indent="0">
              <a:buNone/>
            </a:pPr>
            <a:r>
              <a:rPr lang="en-US" dirty="0">
                <a:solidFill>
                  <a:srgbClr val="00B0F0"/>
                </a:solidFill>
              </a:rPr>
              <a:t>Education – Pre-College</a:t>
            </a:r>
          </a:p>
          <a:p>
            <a:pPr marL="0" indent="0">
              <a:buNone/>
            </a:pPr>
            <a:endParaRPr lang="en-US" dirty="0"/>
          </a:p>
        </p:txBody>
      </p:sp>
      <p:sp>
        <p:nvSpPr>
          <p:cNvPr id="10" name="Content Placeholder 9">
            <a:extLst>
              <a:ext uri="{FF2B5EF4-FFF2-40B4-BE49-F238E27FC236}">
                <a16:creationId xmlns:a16="http://schemas.microsoft.com/office/drawing/2014/main" id="{AFAAEE15-39ED-4BA6-9150-F9717C96CC5C}"/>
              </a:ext>
            </a:extLst>
          </p:cNvPr>
          <p:cNvSpPr>
            <a:spLocks noGrp="1"/>
          </p:cNvSpPr>
          <p:nvPr>
            <p:ph sz="half" idx="2"/>
          </p:nvPr>
        </p:nvSpPr>
        <p:spPr/>
        <p:txBody>
          <a:bodyPr/>
          <a:lstStyle/>
          <a:p>
            <a:pPr marL="0" indent="0">
              <a:buNone/>
            </a:pPr>
            <a:r>
              <a:rPr lang="en-US" dirty="0">
                <a:solidFill>
                  <a:srgbClr val="00B0F0"/>
                </a:solidFill>
              </a:rPr>
              <a:t>Vocational/Employment</a:t>
            </a:r>
          </a:p>
          <a:p>
            <a:pPr marL="0" indent="0">
              <a:buNone/>
            </a:pPr>
            <a:endParaRPr lang="en-US" dirty="0"/>
          </a:p>
        </p:txBody>
      </p:sp>
      <p:sp>
        <p:nvSpPr>
          <p:cNvPr id="14" name="Content Placeholder 2">
            <a:extLst>
              <a:ext uri="{FF2B5EF4-FFF2-40B4-BE49-F238E27FC236}">
                <a16:creationId xmlns:a16="http://schemas.microsoft.com/office/drawing/2014/main" id="{620D175F-8463-47D1-84C4-D3D4EFAD4FB6}"/>
              </a:ext>
            </a:extLst>
          </p:cNvPr>
          <p:cNvSpPr txBox="1">
            <a:spLocks/>
          </p:cNvSpPr>
          <p:nvPr/>
        </p:nvSpPr>
        <p:spPr>
          <a:xfrm>
            <a:off x="1089660" y="2639399"/>
            <a:ext cx="3972534" cy="3007257"/>
          </a:xfrm>
          <a:prstGeom prst="rect">
            <a:avLst/>
          </a:prstGeom>
        </p:spPr>
        <p:txBody>
          <a:bodyPr vert="horz" lIns="91440" tIns="45720" rIns="91440" bIns="45720" numCol="2" rtlCol="0">
            <a:normAutofit fontScale="25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a:defRPr/>
            </a:pPr>
            <a:r>
              <a:rPr lang="en-US" sz="5600" dirty="0"/>
              <a:t>Books &amp; Supplies</a:t>
            </a:r>
          </a:p>
          <a:p>
            <a:pPr lvl="1">
              <a:defRPr/>
            </a:pPr>
            <a:r>
              <a:rPr lang="en-US" sz="5600" dirty="0"/>
              <a:t>Tutoring, Internships</a:t>
            </a:r>
          </a:p>
          <a:p>
            <a:pPr lvl="1">
              <a:defRPr/>
            </a:pPr>
            <a:r>
              <a:rPr lang="en-US" sz="5600" dirty="0"/>
              <a:t>ACT/SAT Testing</a:t>
            </a:r>
          </a:p>
          <a:p>
            <a:pPr lvl="1">
              <a:defRPr/>
            </a:pPr>
            <a:r>
              <a:rPr lang="en-US" sz="5600" dirty="0"/>
              <a:t>GED Preparation/</a:t>
            </a:r>
          </a:p>
          <a:p>
            <a:pPr lvl="1">
              <a:defRPr/>
            </a:pPr>
            <a:r>
              <a:rPr lang="en-US" sz="5600" dirty="0"/>
              <a:t>Testing</a:t>
            </a:r>
          </a:p>
          <a:p>
            <a:pPr lvl="1">
              <a:defRPr/>
            </a:pPr>
            <a:r>
              <a:rPr lang="en-US" sz="5600" dirty="0"/>
              <a:t>Extracurricular activities/Sports/Clubs</a:t>
            </a:r>
          </a:p>
          <a:p>
            <a:pPr lvl="1">
              <a:defRPr/>
            </a:pPr>
            <a:r>
              <a:rPr lang="en-US" sz="5600" dirty="0"/>
              <a:t>School sponsored educational field trips </a:t>
            </a:r>
          </a:p>
          <a:p>
            <a:pPr lvl="1">
              <a:defRPr/>
            </a:pPr>
            <a:endParaRPr lang="en-US" sz="5600" dirty="0"/>
          </a:p>
          <a:p>
            <a:pPr lvl="1">
              <a:defRPr/>
            </a:pPr>
            <a:r>
              <a:rPr lang="en-US" sz="5600" dirty="0"/>
              <a:t>Senior Pictures/Class Rings/Senior Dues/Yearbooks/cap and gown (some expenses are reimbursable by case services, YIT can pay for the balance)</a:t>
            </a:r>
          </a:p>
          <a:p>
            <a:pPr lvl="1">
              <a:defRPr/>
            </a:pPr>
            <a:r>
              <a:rPr lang="en-US" sz="5600" dirty="0"/>
              <a:t>Summer school to retake a class or to accelerate studies</a:t>
            </a:r>
          </a:p>
        </p:txBody>
      </p:sp>
      <p:sp>
        <p:nvSpPr>
          <p:cNvPr id="16" name="Content Placeholder 1">
            <a:extLst>
              <a:ext uri="{FF2B5EF4-FFF2-40B4-BE49-F238E27FC236}">
                <a16:creationId xmlns:a16="http://schemas.microsoft.com/office/drawing/2014/main" id="{B1339DF3-BFC9-4FAC-8EDB-C0083C2EBFB4}"/>
              </a:ext>
            </a:extLst>
          </p:cNvPr>
          <p:cNvSpPr txBox="1">
            <a:spLocks/>
          </p:cNvSpPr>
          <p:nvPr/>
        </p:nvSpPr>
        <p:spPr>
          <a:xfrm>
            <a:off x="6225305" y="2639400"/>
            <a:ext cx="3337560" cy="2706624"/>
          </a:xfrm>
          <a:prstGeom prst="rect">
            <a:avLst/>
          </a:prstGeom>
        </p:spPr>
        <p:txBody>
          <a:bodyPr>
            <a:normAutofit fontScale="40000" lnSpcReduction="2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a:defRPr/>
            </a:pPr>
            <a:r>
              <a:rPr lang="en-US" sz="4300" dirty="0"/>
              <a:t>Career Exploration/Job Placement/Retention</a:t>
            </a:r>
          </a:p>
          <a:p>
            <a:pPr lvl="1">
              <a:defRPr/>
            </a:pPr>
            <a:r>
              <a:rPr lang="en-US" sz="4300" dirty="0"/>
              <a:t>Vocational equipment</a:t>
            </a:r>
          </a:p>
          <a:p>
            <a:pPr lvl="1">
              <a:defRPr/>
            </a:pPr>
            <a:r>
              <a:rPr lang="en-US" sz="4300" dirty="0"/>
              <a:t>Interview Clothing</a:t>
            </a:r>
          </a:p>
          <a:p>
            <a:pPr lvl="1">
              <a:defRPr/>
            </a:pPr>
            <a:r>
              <a:rPr lang="en-US" sz="4300" dirty="0"/>
              <a:t>State identification card or driver’s license</a:t>
            </a:r>
          </a:p>
          <a:p>
            <a:pPr lvl="1">
              <a:defRPr/>
            </a:pPr>
            <a:r>
              <a:rPr lang="en-US" sz="4300" dirty="0"/>
              <a:t>Certification course</a:t>
            </a:r>
          </a:p>
          <a:p>
            <a:pPr lvl="1">
              <a:defRPr/>
            </a:pPr>
            <a:r>
              <a:rPr lang="en-US" sz="4300" dirty="0"/>
              <a:t>Uniforms and Footwear</a:t>
            </a:r>
          </a:p>
          <a:p>
            <a:pPr lvl="1">
              <a:defRPr/>
            </a:pPr>
            <a:r>
              <a:rPr lang="en-US" sz="4300" dirty="0"/>
              <a:t>License/certification fees</a:t>
            </a:r>
          </a:p>
          <a:p>
            <a:pPr lvl="1" indent="0">
              <a:buFont typeface="Arial" panose="020B0604020202020204" pitchFamily="34" charset="0"/>
              <a:buNone/>
              <a:defRPr/>
            </a:pPr>
            <a:r>
              <a:rPr lang="en-US" dirty="0"/>
              <a:t>	</a:t>
            </a:r>
          </a:p>
          <a:p>
            <a:endParaRPr lang="en-US" dirty="0"/>
          </a:p>
        </p:txBody>
      </p:sp>
      <p:pic>
        <p:nvPicPr>
          <p:cNvPr id="12" name="Picture 11">
            <a:extLst>
              <a:ext uri="{FF2B5EF4-FFF2-40B4-BE49-F238E27FC236}">
                <a16:creationId xmlns:a16="http://schemas.microsoft.com/office/drawing/2014/main" id="{998F3376-CA1B-4525-8001-765E16354C7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99320" y="5179057"/>
            <a:ext cx="1562335" cy="1036349"/>
          </a:xfrm>
          <a:prstGeom prst="rect">
            <a:avLst/>
          </a:prstGeom>
        </p:spPr>
      </p:pic>
      <p:sp>
        <p:nvSpPr>
          <p:cNvPr id="18" name="TextBox 17">
            <a:extLst>
              <a:ext uri="{FF2B5EF4-FFF2-40B4-BE49-F238E27FC236}">
                <a16:creationId xmlns:a16="http://schemas.microsoft.com/office/drawing/2014/main" id="{86CE9876-043A-411C-9B10-83DB7652D2DD}"/>
              </a:ext>
            </a:extLst>
          </p:cNvPr>
          <p:cNvSpPr txBox="1"/>
          <p:nvPr/>
        </p:nvSpPr>
        <p:spPr>
          <a:xfrm>
            <a:off x="9799320" y="6480925"/>
            <a:ext cx="1562335"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86494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D43A5E-6DA5-4B4A-9616-43C5AEEF060E}"/>
              </a:ext>
            </a:extLst>
          </p:cNvPr>
          <p:cNvSpPr>
            <a:spLocks noGrp="1"/>
          </p:cNvSpPr>
          <p:nvPr>
            <p:ph type="title"/>
          </p:nvPr>
        </p:nvSpPr>
        <p:spPr>
          <a:xfrm>
            <a:off x="635000" y="640823"/>
            <a:ext cx="3418659" cy="5583148"/>
          </a:xfrm>
        </p:spPr>
        <p:txBody>
          <a:bodyPr anchor="ctr">
            <a:normAutofit/>
          </a:bodyPr>
          <a:lstStyle/>
          <a:p>
            <a:r>
              <a:rPr lang="en-US" sz="5400" dirty="0"/>
              <a:t>What can YIT be used for</a:t>
            </a:r>
          </a:p>
        </p:txBody>
      </p:sp>
      <p:graphicFrame>
        <p:nvGraphicFramePr>
          <p:cNvPr id="12" name="Content Placeholder 2">
            <a:extLst>
              <a:ext uri="{FF2B5EF4-FFF2-40B4-BE49-F238E27FC236}">
                <a16:creationId xmlns:a16="http://schemas.microsoft.com/office/drawing/2014/main" id="{69A127EF-015F-4F6B-8D61-EFC082623D0F}"/>
              </a:ext>
            </a:extLst>
          </p:cNvPr>
          <p:cNvGraphicFramePr>
            <a:graphicFrameLocks noGrp="1"/>
          </p:cNvGraphicFramePr>
          <p:nvPr>
            <p:ph idx="1"/>
            <p:extLst>
              <p:ext uri="{D42A27DB-BD31-4B8C-83A1-F6EECF244321}">
                <p14:modId xmlns:p14="http://schemas.microsoft.com/office/powerpoint/2010/main" val="34167208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96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8" name="Rectangle 1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1" name="Straight Connector 2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BEBBBF70-6ABC-46E8-A293-73A60B8E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7" name="Rectangle 26">
            <a:extLst>
              <a:ext uri="{FF2B5EF4-FFF2-40B4-BE49-F238E27FC236}">
                <a16:creationId xmlns:a16="http://schemas.microsoft.com/office/drawing/2014/main" id="{05388887-43DC-4FAF-9400-7925701AF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163E202-CF39-4F46-BD28-2D92816AAFEC}"/>
              </a:ext>
            </a:extLst>
          </p:cNvPr>
          <p:cNvSpPr>
            <a:spLocks noGrp="1"/>
          </p:cNvSpPr>
          <p:nvPr>
            <p:ph type="title"/>
          </p:nvPr>
        </p:nvSpPr>
        <p:spPr>
          <a:xfrm>
            <a:off x="5353249" y="1916670"/>
            <a:ext cx="5716338" cy="3042706"/>
          </a:xfrm>
        </p:spPr>
        <p:txBody>
          <a:bodyPr vert="horz" lIns="91440" tIns="45720" rIns="91440" bIns="45720" rtlCol="0" anchor="ctr">
            <a:normAutofit/>
          </a:bodyPr>
          <a:lstStyle/>
          <a:p>
            <a:pPr algn="ctr">
              <a:lnSpc>
                <a:spcPct val="83000"/>
              </a:lnSpc>
            </a:pPr>
            <a:r>
              <a:rPr lang="en-US" sz="5400" cap="all" spc="-100" dirty="0"/>
              <a:t>How youth apply for YIT funding</a:t>
            </a:r>
          </a:p>
        </p:txBody>
      </p:sp>
      <p:sp>
        <p:nvSpPr>
          <p:cNvPr id="29" name="Rectangle 28">
            <a:extLst>
              <a:ext uri="{FF2B5EF4-FFF2-40B4-BE49-F238E27FC236}">
                <a16:creationId xmlns:a16="http://schemas.microsoft.com/office/drawing/2014/main" id="{2F2FD4B7-706B-4F5C-A0C7-7D69677C7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26E6DC6E-1FA3-4048-B867-BDB51763F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066135-B6C1-4001-B7CC-53A443DF2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AD82B4-5F4B-4968-B15E-29DCF8592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Graphic 6" descr="Money">
            <a:extLst>
              <a:ext uri="{FF2B5EF4-FFF2-40B4-BE49-F238E27FC236}">
                <a16:creationId xmlns:a16="http://schemas.microsoft.com/office/drawing/2014/main" id="{C62B337B-809D-4D7D-A064-387861078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1170" y="1561990"/>
            <a:ext cx="3752067" cy="3752067"/>
          </a:xfrm>
          <a:prstGeom prst="rect">
            <a:avLst/>
          </a:prstGeom>
        </p:spPr>
      </p:pic>
    </p:spTree>
    <p:extLst>
      <p:ext uri="{BB962C8B-B14F-4D97-AF65-F5344CB8AC3E}">
        <p14:creationId xmlns:p14="http://schemas.microsoft.com/office/powerpoint/2010/main" val="31743110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9" name="TextBox 18">
            <a:extLst>
              <a:ext uri="{FF2B5EF4-FFF2-40B4-BE49-F238E27FC236}">
                <a16:creationId xmlns:a16="http://schemas.microsoft.com/office/drawing/2014/main" id="{0A612DEC-08FB-49BF-B49F-60C2BF69AD48}"/>
              </a:ext>
            </a:extLst>
          </p:cNvPr>
          <p:cNvSpPr txBox="1"/>
          <p:nvPr/>
        </p:nvSpPr>
        <p:spPr>
          <a:xfrm>
            <a:off x="1066800" y="642594"/>
            <a:ext cx="10058400" cy="1371600"/>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2600" dirty="0">
              <a:solidFill>
                <a:schemeClr val="tx1">
                  <a:lumMod val="85000"/>
                  <a:lumOff val="15000"/>
                </a:schemeClr>
              </a:solidFill>
              <a:latin typeface="+mj-lt"/>
              <a:hlinkClick r:id="rId2">
                <a:extLst>
                  <a:ext uri="{A12FA001-AC4F-418D-AE19-62706E023703}">
                    <ahyp:hlinkClr xmlns:ahyp="http://schemas.microsoft.com/office/drawing/2018/hyperlinkcolor" val="tx"/>
                  </a:ext>
                </a:extLst>
              </a:hlinkClick>
            </a:endParaRPr>
          </a:p>
          <a:p>
            <a:pPr algn="ctr">
              <a:lnSpc>
                <a:spcPct val="90000"/>
              </a:lnSpc>
              <a:spcBef>
                <a:spcPct val="0"/>
              </a:spcBef>
              <a:spcAft>
                <a:spcPts val="600"/>
              </a:spcAft>
            </a:pPr>
            <a:r>
              <a:rPr lang="en-US" sz="2600" dirty="0">
                <a:solidFill>
                  <a:schemeClr val="tx1">
                    <a:lumMod val="85000"/>
                    <a:lumOff val="15000"/>
                  </a:schemeClr>
                </a:solidFill>
                <a:latin typeface="+mj-lt"/>
                <a:hlinkClick r:id="rId2">
                  <a:extLst>
                    <a:ext uri="{A12FA001-AC4F-418D-AE19-62706E023703}">
                      <ahyp:hlinkClr xmlns:ahyp="http://schemas.microsoft.com/office/drawing/2018/hyperlinkcolor" val="tx"/>
                    </a:ext>
                  </a:extLst>
                </a:hlinkClick>
              </a:rPr>
              <a:t>Foster Youth in Transition - Foster Youth in Transition (michigan.gov)</a:t>
            </a:r>
            <a:endParaRPr lang="en-US" sz="2600" dirty="0">
              <a:solidFill>
                <a:schemeClr val="tx1">
                  <a:lumMod val="85000"/>
                  <a:lumOff val="15000"/>
                </a:schemeClr>
              </a:solidFill>
              <a:latin typeface="+mj-lt"/>
            </a:endParaRPr>
          </a:p>
        </p:txBody>
      </p:sp>
      <p:graphicFrame>
        <p:nvGraphicFramePr>
          <p:cNvPr id="10" name="Content Placeholder 2">
            <a:extLst>
              <a:ext uri="{FF2B5EF4-FFF2-40B4-BE49-F238E27FC236}">
                <a16:creationId xmlns:a16="http://schemas.microsoft.com/office/drawing/2014/main" id="{1BC6D979-D8AB-4BAA-BC98-3965DA388904}"/>
              </a:ext>
            </a:extLst>
          </p:cNvPr>
          <p:cNvGraphicFramePr>
            <a:graphicFrameLocks noGrp="1"/>
          </p:cNvGraphicFramePr>
          <p:nvPr>
            <p:ph idx="1"/>
            <p:extLst>
              <p:ext uri="{D42A27DB-BD31-4B8C-83A1-F6EECF244321}">
                <p14:modId xmlns:p14="http://schemas.microsoft.com/office/powerpoint/2010/main" val="191856066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65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36E6314-84BD-40BF-8DA0-00E693314B7F}"/>
              </a:ext>
            </a:extLst>
          </p:cNvPr>
          <p:cNvSpPr>
            <a:spLocks noGrp="1"/>
          </p:cNvSpPr>
          <p:nvPr>
            <p:ph type="title"/>
          </p:nvPr>
        </p:nvSpPr>
        <p:spPr>
          <a:xfrm>
            <a:off x="762001" y="803325"/>
            <a:ext cx="5314536" cy="1325563"/>
          </a:xfrm>
        </p:spPr>
        <p:txBody>
          <a:bodyPr>
            <a:normAutofit/>
          </a:bodyPr>
          <a:lstStyle/>
          <a:p>
            <a:r>
              <a:rPr lang="en-US" altLang="en-US" dirty="0"/>
              <a:t>History of MYOI</a:t>
            </a:r>
          </a:p>
        </p:txBody>
      </p:sp>
      <p:sp>
        <p:nvSpPr>
          <p:cNvPr id="5123" name="Content Placeholder 2">
            <a:extLst>
              <a:ext uri="{FF2B5EF4-FFF2-40B4-BE49-F238E27FC236}">
                <a16:creationId xmlns:a16="http://schemas.microsoft.com/office/drawing/2014/main" id="{1DE60BD9-D255-467D-8176-FEF5D91DA317}"/>
              </a:ext>
            </a:extLst>
          </p:cNvPr>
          <p:cNvSpPr>
            <a:spLocks noGrp="1"/>
          </p:cNvSpPr>
          <p:nvPr>
            <p:ph idx="1"/>
          </p:nvPr>
        </p:nvSpPr>
        <p:spPr>
          <a:xfrm>
            <a:off x="762001" y="1971021"/>
            <a:ext cx="5314543" cy="4430126"/>
          </a:xfrm>
        </p:spPr>
        <p:txBody>
          <a:bodyPr anchor="t">
            <a:normAutofit/>
          </a:bodyPr>
          <a:lstStyle/>
          <a:p>
            <a:r>
              <a:rPr lang="en-US" altLang="en-US" sz="1700" dirty="0"/>
              <a:t>Began as a partnership between Jim Casey Youth Opportunities Initiative (Jim Casey) and MDHHS in 2002</a:t>
            </a:r>
          </a:p>
          <a:p>
            <a:r>
              <a:rPr lang="en-US" altLang="en-US" sz="1700" dirty="0"/>
              <a:t>Two sites: Northern cluster of ten counties and Wayne</a:t>
            </a:r>
          </a:p>
          <a:p>
            <a:r>
              <a:rPr lang="en-US" altLang="en-US" sz="1700" dirty="0"/>
              <a:t>Focused on Jim Casey’s five core strategies:</a:t>
            </a:r>
          </a:p>
          <a:p>
            <a:pPr lvl="1">
              <a:buFont typeface="Wingdings" panose="05000000000000000000" pitchFamily="2" charset="2"/>
              <a:buChar char="Ø"/>
            </a:pPr>
            <a:r>
              <a:rPr lang="en-US" altLang="en-US" sz="1700" dirty="0"/>
              <a:t>Youth Engagement</a:t>
            </a:r>
          </a:p>
          <a:p>
            <a:pPr lvl="1">
              <a:buFont typeface="Wingdings" panose="05000000000000000000" pitchFamily="2" charset="2"/>
              <a:buChar char="Ø"/>
            </a:pPr>
            <a:r>
              <a:rPr lang="en-US" altLang="en-US" sz="1700" dirty="0"/>
              <a:t>Partnerships and Resources</a:t>
            </a:r>
          </a:p>
          <a:p>
            <a:pPr lvl="1">
              <a:buFont typeface="Wingdings" panose="05000000000000000000" pitchFamily="2" charset="2"/>
              <a:buChar char="Ø"/>
            </a:pPr>
            <a:r>
              <a:rPr lang="en-US" altLang="en-US" sz="1700" dirty="0"/>
              <a:t>Research Evaluation</a:t>
            </a:r>
          </a:p>
          <a:p>
            <a:pPr lvl="1">
              <a:buFont typeface="Wingdings" panose="05000000000000000000" pitchFamily="2" charset="2"/>
              <a:buChar char="Ø"/>
            </a:pPr>
            <a:r>
              <a:rPr lang="en-US" altLang="en-US" sz="1700" dirty="0"/>
              <a:t>Public Will and Policy</a:t>
            </a:r>
          </a:p>
          <a:p>
            <a:pPr lvl="1">
              <a:buFont typeface="Wingdings" panose="05000000000000000000" pitchFamily="2" charset="2"/>
              <a:buChar char="Ø"/>
            </a:pPr>
            <a:r>
              <a:rPr lang="en-US" altLang="en-US" sz="1700" dirty="0"/>
              <a:t>Increased Opportunities</a:t>
            </a:r>
          </a:p>
          <a:p>
            <a:pPr marL="457200" lvl="1" indent="0">
              <a:buNone/>
            </a:pPr>
            <a:endParaRPr lang="en-US" altLang="en-US" sz="1700" dirty="0"/>
          </a:p>
        </p:txBody>
      </p:sp>
      <p:pic>
        <p:nvPicPr>
          <p:cNvPr id="5127" name="Graphic 5126" descr="Cheers">
            <a:extLst>
              <a:ext uri="{FF2B5EF4-FFF2-40B4-BE49-F238E27FC236}">
                <a16:creationId xmlns:a16="http://schemas.microsoft.com/office/drawing/2014/main" id="{9A684AEC-2433-1AE9-F995-CB35EBAD0D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
        <p:nvSpPr>
          <p:cNvPr id="2" name="TextBox 1">
            <a:extLst>
              <a:ext uri="{FF2B5EF4-FFF2-40B4-BE49-F238E27FC236}">
                <a16:creationId xmlns:a16="http://schemas.microsoft.com/office/drawing/2014/main" id="{3A1CA700-87BE-8B9D-E826-557DB6A2F529}"/>
              </a:ext>
            </a:extLst>
          </p:cNvPr>
          <p:cNvSpPr txBox="1"/>
          <p:nvPr/>
        </p:nvSpPr>
        <p:spPr>
          <a:xfrm>
            <a:off x="4140016" y="5200818"/>
            <a:ext cx="7540831" cy="1200329"/>
          </a:xfrm>
          <a:prstGeom prst="rect">
            <a:avLst/>
          </a:prstGeom>
          <a:noFill/>
        </p:spPr>
        <p:txBody>
          <a:bodyPr wrap="square" rtlCol="0">
            <a:spAutoFit/>
          </a:bodyPr>
          <a:lstStyle/>
          <a:p>
            <a:pPr marL="285750" indent="-285750" algn="ctr">
              <a:buFont typeface="Wingdings" panose="05000000000000000000" pitchFamily="2" charset="2"/>
              <a:buChar char="v"/>
            </a:pPr>
            <a:r>
              <a:rPr lang="en-US" dirty="0"/>
              <a:t>The program was created to improve outcomes for youth transitioning from foster care to adulthood. It brings together community members, public and private agencies, and resources that are critical to enhancing the success of young adults.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3">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45">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7">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50" name="Rectangle 49">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600EB41A-9B80-279B-8910-62D034F54346}"/>
              </a:ext>
            </a:extLst>
          </p:cNvPr>
          <p:cNvSpPr>
            <a:spLocks noGrp="1"/>
          </p:cNvSpPr>
          <p:nvPr>
            <p:ph type="title"/>
          </p:nvPr>
        </p:nvSpPr>
        <p:spPr>
          <a:xfrm>
            <a:off x="983887" y="1185059"/>
            <a:ext cx="3491832" cy="4487882"/>
          </a:xfrm>
        </p:spPr>
        <p:txBody>
          <a:bodyPr>
            <a:normAutofit/>
          </a:bodyPr>
          <a:lstStyle/>
          <a:p>
            <a:pPr algn="ctr"/>
            <a:r>
              <a:rPr lang="en-US" sz="3700" dirty="0"/>
              <a:t>Component of MYOI Programming</a:t>
            </a:r>
          </a:p>
        </p:txBody>
      </p:sp>
      <p:sp>
        <p:nvSpPr>
          <p:cNvPr id="52" name="Rectangle 51">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9" name="Content Placeholder 2">
            <a:extLst>
              <a:ext uri="{FF2B5EF4-FFF2-40B4-BE49-F238E27FC236}">
                <a16:creationId xmlns:a16="http://schemas.microsoft.com/office/drawing/2014/main" id="{A456B02E-3CA0-F1B9-CE62-D27426EFE441}"/>
              </a:ext>
            </a:extLst>
          </p:cNvPr>
          <p:cNvSpPr>
            <a:spLocks noGrp="1"/>
          </p:cNvSpPr>
          <p:nvPr>
            <p:ph idx="1"/>
          </p:nvPr>
        </p:nvSpPr>
        <p:spPr>
          <a:xfrm>
            <a:off x="6403656" y="936416"/>
            <a:ext cx="4870512" cy="4985169"/>
          </a:xfrm>
        </p:spPr>
        <p:txBody>
          <a:bodyPr anchor="ctr">
            <a:normAutofit/>
          </a:bodyPr>
          <a:lstStyle/>
          <a:p>
            <a:r>
              <a:rPr lang="en-US" sz="2000" dirty="0"/>
              <a:t>Youth Leadership boards</a:t>
            </a:r>
          </a:p>
          <a:p>
            <a:r>
              <a:rPr lang="en-US" sz="2000" dirty="0"/>
              <a:t>Independent Living Skills</a:t>
            </a:r>
          </a:p>
          <a:p>
            <a:r>
              <a:rPr lang="en-US" sz="2000" dirty="0"/>
              <a:t>Community Partnership Boards</a:t>
            </a:r>
          </a:p>
          <a:p>
            <a:r>
              <a:rPr lang="en-US" sz="2000" dirty="0"/>
              <a:t>Banking </a:t>
            </a:r>
          </a:p>
          <a:p>
            <a:r>
              <a:rPr lang="en-US" sz="2000" dirty="0"/>
              <a:t>Stipends and Matches</a:t>
            </a:r>
          </a:p>
          <a:p>
            <a:r>
              <a:rPr lang="en-US" sz="2000" dirty="0"/>
              <a:t>Evaluation</a:t>
            </a:r>
          </a:p>
        </p:txBody>
      </p:sp>
    </p:spTree>
    <p:extLst>
      <p:ext uri="{BB962C8B-B14F-4D97-AF65-F5344CB8AC3E}">
        <p14:creationId xmlns:p14="http://schemas.microsoft.com/office/powerpoint/2010/main" val="387645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{B6D71E50-F3B7-48EE-AE20-149447A054FE}tf78829772_win32</Template>
  <TotalTime>589</TotalTime>
  <Words>2562</Words>
  <Application>Microsoft Office PowerPoint</Application>
  <PresentationFormat>Widescreen</PresentationFormat>
  <Paragraphs>251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Courier New</vt:lpstr>
      <vt:lpstr>Garamond</vt:lpstr>
      <vt:lpstr>Sagona Book</vt:lpstr>
      <vt:lpstr>Sagona ExtraLight</vt:lpstr>
      <vt:lpstr>Symbol</vt:lpstr>
      <vt:lpstr>Wingdings</vt:lpstr>
      <vt:lpstr>SavonVTI</vt:lpstr>
      <vt:lpstr>Services for Older Youth in Foster care</vt:lpstr>
      <vt:lpstr>Youth In Transition (YIT) Program</vt:lpstr>
      <vt:lpstr>Youth in Transition (YIT) Funding</vt:lpstr>
      <vt:lpstr>What can YIT be used for?</vt:lpstr>
      <vt:lpstr>What can YIT be used for</vt:lpstr>
      <vt:lpstr>How youth apply for YIT funding</vt:lpstr>
      <vt:lpstr>PowerPoint Presentation</vt:lpstr>
      <vt:lpstr>History of MYOI</vt:lpstr>
      <vt:lpstr>Component of MYOI Programming</vt:lpstr>
      <vt:lpstr>Michigan Youth Opportunities Initiative (MYOI) </vt:lpstr>
      <vt:lpstr>Our Coordinators </vt:lpstr>
      <vt:lpstr>What are the Benefits?</vt:lpstr>
      <vt:lpstr>PowerPoint Presentation</vt:lpstr>
      <vt:lpstr>Semi-Annual Transition Meeting</vt:lpstr>
      <vt:lpstr>90-Day Discharge Meeting</vt:lpstr>
      <vt:lpstr>Semi-Annual &amp; 90-Day Discharge Meetings</vt:lpstr>
      <vt:lpstr>Young Adult Voluntary Foster Care (YAVFC)</vt:lpstr>
      <vt:lpstr> YAVFC Program Requirements</vt:lpstr>
      <vt:lpstr>YAVFC Program Requirements cont.</vt:lpstr>
      <vt:lpstr>Grace Periods</vt:lpstr>
      <vt:lpstr>Foster Care Transitional Medicaid (FCTMA)</vt:lpstr>
      <vt:lpstr>State Identification Requirement</vt:lpstr>
      <vt:lpstr>Free Application for Federal Student Aid (FAFSA)</vt:lpstr>
      <vt:lpstr>Tuition Incentive Program (TIP)</vt:lpstr>
      <vt:lpstr>Education and Training Voucher (ETV)</vt:lpstr>
      <vt:lpstr>Fostering Futures Scholarship </vt:lpstr>
      <vt:lpstr>National Youth in Transition Database </vt:lpstr>
      <vt:lpstr>PowerPoint Presentation</vt:lpstr>
      <vt:lpstr>PowerPoint Presentation</vt:lpstr>
      <vt:lpstr>PowerPoint Presentation</vt:lpstr>
      <vt:lpstr>PowerPoint Presentation</vt:lpstr>
      <vt:lpstr>Contact Us with questions   Brandi McKenzie McKenzieB@michigan.gov    Ann Rossi RossiA@michigan.gov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Rossi, Ann (DHHS)</dc:creator>
  <cp:lastModifiedBy>Rossi, Ann (DHHS)</cp:lastModifiedBy>
  <cp:revision>10</cp:revision>
  <dcterms:created xsi:type="dcterms:W3CDTF">2022-07-28T13:52:52Z</dcterms:created>
  <dcterms:modified xsi:type="dcterms:W3CDTF">2023-07-18T11:28:16Z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3a2fed65-62e7-46ea-af74-187e0c17143a_Enabled">
    <vt:lpwstr>true</vt:lpwstr>
  </property>
  <property fmtid="{D5CDD505-2E9C-101B-9397-08002B2CF9AE}" pid="4" name="MSIP_Label_3a2fed65-62e7-46ea-af74-187e0c17143a_SetDate">
    <vt:lpwstr>2022-07-28T13:58:22Z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060838cc-b4c7-4a30-b132-dee880efc6c2</vt:lpwstr>
  </property>
  <property fmtid="{D5CDD505-2E9C-101B-9397-08002B2CF9AE}" pid="9" name="MSIP_Label_3a2fed65-62e7-46ea-af74-187e0c17143a_ContentBits">
    <vt:lpwstr>0</vt:lpwstr>
  </property>
</Properties>
</file>