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36"/>
  </p:notesMasterIdLst>
  <p:handoutMasterIdLst>
    <p:handoutMasterId r:id="rId37"/>
  </p:handoutMasterIdLst>
  <p:sldIdLst>
    <p:sldId id="344" r:id="rId3"/>
    <p:sldId id="345" r:id="rId4"/>
    <p:sldId id="256" r:id="rId5"/>
    <p:sldId id="259" r:id="rId6"/>
    <p:sldId id="337" r:id="rId7"/>
    <p:sldId id="338" r:id="rId8"/>
    <p:sldId id="339" r:id="rId9"/>
    <p:sldId id="266" r:id="rId10"/>
    <p:sldId id="267" r:id="rId11"/>
    <p:sldId id="302" r:id="rId12"/>
    <p:sldId id="268" r:id="rId13"/>
    <p:sldId id="269" r:id="rId14"/>
    <p:sldId id="272" r:id="rId15"/>
    <p:sldId id="270" r:id="rId16"/>
    <p:sldId id="271" r:id="rId17"/>
    <p:sldId id="273" r:id="rId18"/>
    <p:sldId id="274" r:id="rId19"/>
    <p:sldId id="276" r:id="rId20"/>
    <p:sldId id="336" r:id="rId21"/>
    <p:sldId id="264" r:id="rId22"/>
    <p:sldId id="279" r:id="rId23"/>
    <p:sldId id="282" r:id="rId24"/>
    <p:sldId id="288" r:id="rId25"/>
    <p:sldId id="289" r:id="rId26"/>
    <p:sldId id="342" r:id="rId27"/>
    <p:sldId id="340" r:id="rId28"/>
    <p:sldId id="286" r:id="rId29"/>
    <p:sldId id="341" r:id="rId30"/>
    <p:sldId id="307" r:id="rId31"/>
    <p:sldId id="330" r:id="rId32"/>
    <p:sldId id="332" r:id="rId33"/>
    <p:sldId id="294" r:id="rId34"/>
    <p:sldId id="295" r:id="rId3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ehne, Kathleen (MDE)" initials="HK(" lastIdx="1" clrIdx="0">
    <p:extLst>
      <p:ext uri="{19B8F6BF-5375-455C-9EA6-DF929625EA0E}">
        <p15:presenceInfo xmlns:p15="http://schemas.microsoft.com/office/powerpoint/2012/main" userId="S::HoehneK@michigan.gov::61ef8d2d-9f5f-45f8-b4ee-97dfde25e0c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2" autoAdjust="0"/>
    <p:restoredTop sz="84972" autoAdjust="0"/>
  </p:normalViewPr>
  <p:slideViewPr>
    <p:cSldViewPr snapToGrid="0">
      <p:cViewPr varScale="1">
        <p:scale>
          <a:sx n="65" d="100"/>
          <a:sy n="65" d="100"/>
        </p:scale>
        <p:origin x="109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2"/>
            <a:ext cx="3037840" cy="466434"/>
          </a:xfrm>
          <a:prstGeom prst="rect">
            <a:avLst/>
          </a:prstGeom>
        </p:spPr>
        <p:txBody>
          <a:bodyPr vert="horz" lIns="93177" tIns="46589" rIns="93177" bIns="46589" rtlCol="0"/>
          <a:lstStyle>
            <a:lvl1pPr algn="r">
              <a:defRPr sz="1200"/>
            </a:lvl1pPr>
          </a:lstStyle>
          <a:p>
            <a:fld id="{2F8850E9-42A5-4ACD-A03C-31BBDD8EE38C}" type="datetimeFigureOut">
              <a:rPr lang="en-US" smtClean="0"/>
              <a:t>3/10/2019</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89E3CDB-7BAA-4A68-AC90-53C7E7545DCD}" type="slidenum">
              <a:rPr lang="en-US" smtClean="0"/>
              <a:t>‹#›</a:t>
            </a:fld>
            <a:endParaRPr lang="en-US" dirty="0"/>
          </a:p>
        </p:txBody>
      </p:sp>
    </p:spTree>
    <p:extLst>
      <p:ext uri="{BB962C8B-B14F-4D97-AF65-F5344CB8AC3E}">
        <p14:creationId xmlns:p14="http://schemas.microsoft.com/office/powerpoint/2010/main" val="2391579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2"/>
            <a:ext cx="3037840" cy="466434"/>
          </a:xfrm>
          <a:prstGeom prst="rect">
            <a:avLst/>
          </a:prstGeom>
        </p:spPr>
        <p:txBody>
          <a:bodyPr vert="horz" lIns="93177" tIns="46589" rIns="93177" bIns="46589" rtlCol="0"/>
          <a:lstStyle>
            <a:lvl1pPr algn="r">
              <a:defRPr sz="1200"/>
            </a:lvl1pPr>
          </a:lstStyle>
          <a:p>
            <a:fld id="{56CBBFD6-A151-41E1-874F-E5BA712FFC66}" type="datetimeFigureOut">
              <a:rPr lang="en-US" smtClean="0"/>
              <a:t>3/10/2019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1"/>
            <a:ext cx="5608320" cy="3660459"/>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575276D-A232-4014-9CE9-7A2EDBBEFE2B}" type="slidenum">
              <a:rPr lang="en-US" smtClean="0"/>
              <a:t>‹#›</a:t>
            </a:fld>
            <a:endParaRPr lang="en-US" dirty="0"/>
          </a:p>
        </p:txBody>
      </p:sp>
    </p:spTree>
    <p:extLst>
      <p:ext uri="{BB962C8B-B14F-4D97-AF65-F5344CB8AC3E}">
        <p14:creationId xmlns:p14="http://schemas.microsoft.com/office/powerpoint/2010/main" val="3385384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Static</a:t>
            </a:r>
            <a:r>
              <a:rPr lang="en-US" baseline="0" dirty="0"/>
              <a:t> pic</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B669E-C273-4AEE-BD01-D5CB04DDFD1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5481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Static</a:t>
            </a:r>
            <a:r>
              <a:rPr lang="en-US" baseline="0" dirty="0"/>
              <a:t> pic</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B669E-C273-4AEE-BD01-D5CB04DDFD1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75982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notification form should be given to the LEA Foster Care Liaison as the first point of contact in the district. It is strongly suggested that LEAs have a policy of further notifications about student status to ensure that students in care receive all of the approved supports within their schools. </a:t>
            </a:r>
          </a:p>
        </p:txBody>
      </p:sp>
      <p:sp>
        <p:nvSpPr>
          <p:cNvPr id="4" name="Slide Number Placeholder 3"/>
          <p:cNvSpPr>
            <a:spLocks noGrp="1"/>
          </p:cNvSpPr>
          <p:nvPr>
            <p:ph type="sldNum" sz="quarter" idx="5"/>
          </p:nvPr>
        </p:nvSpPr>
        <p:spPr/>
        <p:txBody>
          <a:bodyPr/>
          <a:lstStyle/>
          <a:p>
            <a:fld id="{D575276D-A232-4014-9CE9-7A2EDBBEFE2B}" type="slidenum">
              <a:rPr lang="en-US" smtClean="0"/>
              <a:t>10</a:t>
            </a:fld>
            <a:endParaRPr lang="en-US" dirty="0"/>
          </a:p>
        </p:txBody>
      </p:sp>
    </p:spTree>
    <p:extLst>
      <p:ext uri="{BB962C8B-B14F-4D97-AF65-F5344CB8AC3E}">
        <p14:creationId xmlns:p14="http://schemas.microsoft.com/office/powerpoint/2010/main" val="1483017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note that whoever is responsible for LEA pupil accounting be made aware of this distinction. For the SY 2017-2018 more than half of Michigan’s youth in foster care were also reported as homeless. That data set clearly indicates that there is a misunderstanding of how to report students with the new ESSA distinctions.</a:t>
            </a:r>
          </a:p>
        </p:txBody>
      </p:sp>
      <p:sp>
        <p:nvSpPr>
          <p:cNvPr id="4" name="Slide Number Placeholder 3"/>
          <p:cNvSpPr>
            <a:spLocks noGrp="1"/>
          </p:cNvSpPr>
          <p:nvPr>
            <p:ph type="sldNum" sz="quarter" idx="5"/>
          </p:nvPr>
        </p:nvSpPr>
        <p:spPr/>
        <p:txBody>
          <a:bodyPr/>
          <a:lstStyle/>
          <a:p>
            <a:fld id="{D575276D-A232-4014-9CE9-7A2EDBBEFE2B}" type="slidenum">
              <a:rPr lang="en-US" smtClean="0"/>
              <a:t>13</a:t>
            </a:fld>
            <a:endParaRPr lang="en-US" dirty="0"/>
          </a:p>
        </p:txBody>
      </p:sp>
    </p:spTree>
    <p:extLst>
      <p:ext uri="{BB962C8B-B14F-4D97-AF65-F5344CB8AC3E}">
        <p14:creationId xmlns:p14="http://schemas.microsoft.com/office/powerpoint/2010/main" val="944115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75276D-A232-4014-9CE9-7A2EDBBEFE2B}" type="slidenum">
              <a:rPr lang="en-US" smtClean="0"/>
              <a:t>20</a:t>
            </a:fld>
            <a:endParaRPr lang="en-US" dirty="0"/>
          </a:p>
        </p:txBody>
      </p:sp>
    </p:spTree>
    <p:extLst>
      <p:ext uri="{BB962C8B-B14F-4D97-AF65-F5344CB8AC3E}">
        <p14:creationId xmlns:p14="http://schemas.microsoft.com/office/powerpoint/2010/main" val="4290028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75276D-A232-4014-9CE9-7A2EDBBEFE2B}" type="slidenum">
              <a:rPr lang="en-US" smtClean="0"/>
              <a:t>31</a:t>
            </a:fld>
            <a:endParaRPr lang="en-US" dirty="0"/>
          </a:p>
        </p:txBody>
      </p:sp>
    </p:spTree>
    <p:extLst>
      <p:ext uri="{BB962C8B-B14F-4D97-AF65-F5344CB8AC3E}">
        <p14:creationId xmlns:p14="http://schemas.microsoft.com/office/powerpoint/2010/main" val="2135102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E7C602-4113-4FD6-A95F-C5F5E381F97C}" type="datetime1">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88F6A1F7-9328-4615-AAF6-D167810AF549}" type="datetime1">
              <a:rPr lang="en-US" smtClean="0"/>
              <a:t>3/10/2019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867174-9899-4903-868A-B5F8AF071767}" type="datetime1">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49221C-5937-427F-9625-21503CCF25C2}" type="datetime1">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17800E-A0C4-4148-AC30-101DA9919EDF}" type="datetime1">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0D95AF-DCAC-4B2D-82B3-48B463E23911}" type="datetime1">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1A2BBD-3E26-495E-AB84-D6FB458E0020}" type="datetime1">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55BC44-FE7C-4D83-A99B-9AEA3FF4D3F6}" type="datetime1">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978D5D-7827-43F6-8383-66C7797E3390}" type="datetime1">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26FFF4-59AD-41BF-B598-3222FCF33817}" type="datetime1">
              <a:rPr lang="en-US" smtClean="0">
                <a:solidFill>
                  <a:prstClr val="black">
                    <a:tint val="75000"/>
                  </a:prstClr>
                </a:solidFill>
              </a:rPr>
              <a:pPr/>
              <a:t>3/10/2019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www.FosteringSuccessMichigan.com</a:t>
            </a:r>
          </a:p>
        </p:txBody>
      </p:sp>
      <p:sp>
        <p:nvSpPr>
          <p:cNvPr id="6" name="Slide Number Placeholder 5"/>
          <p:cNvSpPr>
            <a:spLocks noGrp="1"/>
          </p:cNvSpPr>
          <p:nvPr>
            <p:ph type="sldNum" sz="quarter" idx="12"/>
          </p:nvPr>
        </p:nvSpPr>
        <p:spPr/>
        <p:txBody>
          <a:body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37738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55832D-DA8B-4F85-BD4D-DC75DADEB7E9}" type="datetime1">
              <a:rPr lang="en-US" smtClean="0">
                <a:solidFill>
                  <a:prstClr val="black">
                    <a:tint val="75000"/>
                  </a:prstClr>
                </a:solidFill>
              </a:rPr>
              <a:pPr/>
              <a:t>3/10/2019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www.FosteringSuccessMichigan.com</a:t>
            </a:r>
          </a:p>
        </p:txBody>
      </p:sp>
      <p:sp>
        <p:nvSpPr>
          <p:cNvPr id="6" name="Slide Number Placeholder 5"/>
          <p:cNvSpPr>
            <a:spLocks noGrp="1"/>
          </p:cNvSpPr>
          <p:nvPr>
            <p:ph type="sldNum" sz="quarter" idx="12"/>
          </p:nvPr>
        </p:nvSpPr>
        <p:spPr/>
        <p:txBody>
          <a:body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7723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046FC7-161E-4332-9AAD-9D839B747514}" type="datetime1">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EEA7B1-65FF-4EC4-9C27-9B3760425AB7}" type="datetime1">
              <a:rPr lang="en-US" smtClean="0">
                <a:solidFill>
                  <a:prstClr val="black">
                    <a:tint val="75000"/>
                  </a:prstClr>
                </a:solidFill>
              </a:rPr>
              <a:pPr/>
              <a:t>3/10/2019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www.FosteringSuccessMichigan.com</a:t>
            </a:r>
          </a:p>
        </p:txBody>
      </p:sp>
      <p:sp>
        <p:nvSpPr>
          <p:cNvPr id="6" name="Slide Number Placeholder 5"/>
          <p:cNvSpPr>
            <a:spLocks noGrp="1"/>
          </p:cNvSpPr>
          <p:nvPr>
            <p:ph type="sldNum" sz="quarter" idx="12"/>
          </p:nvPr>
        </p:nvSpPr>
        <p:spPr/>
        <p:txBody>
          <a:body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17833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A0A92F-D569-4364-B332-4FF536CCCBA9}" type="datetime1">
              <a:rPr lang="en-US" smtClean="0">
                <a:solidFill>
                  <a:prstClr val="black">
                    <a:tint val="75000"/>
                  </a:prstClr>
                </a:solidFill>
              </a:rPr>
              <a:pPr/>
              <a:t>3/10/2019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www.FosteringSuccessMichigan.com</a:t>
            </a:r>
          </a:p>
        </p:txBody>
      </p:sp>
      <p:sp>
        <p:nvSpPr>
          <p:cNvPr id="7" name="Slide Number Placeholder 6"/>
          <p:cNvSpPr>
            <a:spLocks noGrp="1"/>
          </p:cNvSpPr>
          <p:nvPr>
            <p:ph type="sldNum" sz="quarter" idx="12"/>
          </p:nvPr>
        </p:nvSpPr>
        <p:spPr/>
        <p:txBody>
          <a:body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841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CA1DB4-42CB-4435-9DFA-B5AD9CCA7E0A}" type="datetime1">
              <a:rPr lang="en-US" smtClean="0">
                <a:solidFill>
                  <a:prstClr val="black">
                    <a:tint val="75000"/>
                  </a:prstClr>
                </a:solidFill>
              </a:rPr>
              <a:pPr/>
              <a:t>3/10/2019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a:solidFill>
                  <a:prstClr val="black">
                    <a:tint val="75000"/>
                  </a:prstClr>
                </a:solidFill>
              </a:rPr>
              <a:t>www.FosteringSuccessMichigan.com</a:t>
            </a:r>
          </a:p>
        </p:txBody>
      </p:sp>
      <p:sp>
        <p:nvSpPr>
          <p:cNvPr id="9" name="Slide Number Placeholder 8"/>
          <p:cNvSpPr>
            <a:spLocks noGrp="1"/>
          </p:cNvSpPr>
          <p:nvPr>
            <p:ph type="sldNum" sz="quarter" idx="12"/>
          </p:nvPr>
        </p:nvSpPr>
        <p:spPr/>
        <p:txBody>
          <a:body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7398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0639E4-0A68-4807-A6AB-D80F9AA3EC2D}" type="datetime1">
              <a:rPr lang="en-US" smtClean="0">
                <a:solidFill>
                  <a:prstClr val="black">
                    <a:tint val="75000"/>
                  </a:prstClr>
                </a:solidFill>
              </a:rPr>
              <a:pPr/>
              <a:t>3/10/2019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www.FosteringSuccessMichigan.com</a:t>
            </a:r>
          </a:p>
        </p:txBody>
      </p:sp>
      <p:sp>
        <p:nvSpPr>
          <p:cNvPr id="5" name="Slide Number Placeholder 4"/>
          <p:cNvSpPr>
            <a:spLocks noGrp="1"/>
          </p:cNvSpPr>
          <p:nvPr>
            <p:ph type="sldNum" sz="quarter" idx="12"/>
          </p:nvPr>
        </p:nvSpPr>
        <p:spPr/>
        <p:txBody>
          <a:body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91834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D99B65-60D9-48F8-9FFC-9CB961F47503}" type="datetime1">
              <a:rPr lang="en-US" smtClean="0">
                <a:solidFill>
                  <a:prstClr val="black">
                    <a:tint val="75000"/>
                  </a:prstClr>
                </a:solidFill>
              </a:rPr>
              <a:pPr/>
              <a:t>3/10/2019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www.FosteringSuccessMichigan.com</a:t>
            </a:r>
          </a:p>
        </p:txBody>
      </p:sp>
      <p:sp>
        <p:nvSpPr>
          <p:cNvPr id="4" name="Slide Number Placeholder 3"/>
          <p:cNvSpPr>
            <a:spLocks noGrp="1"/>
          </p:cNvSpPr>
          <p:nvPr>
            <p:ph type="sldNum" sz="quarter" idx="12"/>
          </p:nvPr>
        </p:nvSpPr>
        <p:spPr/>
        <p:txBody>
          <a:body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69098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8F4E69-C72D-400A-B981-C24198DCD72E}" type="datetime1">
              <a:rPr lang="en-US" smtClean="0">
                <a:solidFill>
                  <a:prstClr val="black">
                    <a:tint val="75000"/>
                  </a:prstClr>
                </a:solidFill>
              </a:rPr>
              <a:pPr/>
              <a:t>3/10/2019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www.FosteringSuccessMichigan.com</a:t>
            </a:r>
          </a:p>
        </p:txBody>
      </p:sp>
      <p:sp>
        <p:nvSpPr>
          <p:cNvPr id="7" name="Slide Number Placeholder 6"/>
          <p:cNvSpPr>
            <a:spLocks noGrp="1"/>
          </p:cNvSpPr>
          <p:nvPr>
            <p:ph type="sldNum" sz="quarter" idx="12"/>
          </p:nvPr>
        </p:nvSpPr>
        <p:spPr/>
        <p:txBody>
          <a:body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40979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43BECC-CF85-46F4-A815-5449EEE72793}" type="datetime1">
              <a:rPr lang="en-US" smtClean="0">
                <a:solidFill>
                  <a:prstClr val="black">
                    <a:tint val="75000"/>
                  </a:prstClr>
                </a:solidFill>
              </a:rPr>
              <a:pPr/>
              <a:t>3/10/2019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www.FosteringSuccessMichigan.com</a:t>
            </a:r>
          </a:p>
        </p:txBody>
      </p:sp>
      <p:sp>
        <p:nvSpPr>
          <p:cNvPr id="7" name="Slide Number Placeholder 6"/>
          <p:cNvSpPr>
            <a:spLocks noGrp="1"/>
          </p:cNvSpPr>
          <p:nvPr>
            <p:ph type="sldNum" sz="quarter" idx="12"/>
          </p:nvPr>
        </p:nvSpPr>
        <p:spPr/>
        <p:txBody>
          <a:body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41323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12D6ED-A683-48B4-9179-7ED6E55428BA}" type="datetime1">
              <a:rPr lang="en-US" smtClean="0">
                <a:solidFill>
                  <a:prstClr val="black">
                    <a:tint val="75000"/>
                  </a:prstClr>
                </a:solidFill>
              </a:rPr>
              <a:pPr/>
              <a:t>3/10/2019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www.FosteringSuccessMichigan.com</a:t>
            </a:r>
          </a:p>
        </p:txBody>
      </p:sp>
      <p:sp>
        <p:nvSpPr>
          <p:cNvPr id="6" name="Slide Number Placeholder 5"/>
          <p:cNvSpPr>
            <a:spLocks noGrp="1"/>
          </p:cNvSpPr>
          <p:nvPr>
            <p:ph type="sldNum" sz="quarter" idx="12"/>
          </p:nvPr>
        </p:nvSpPr>
        <p:spPr/>
        <p:txBody>
          <a:body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64867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3C252F-A0EF-450B-899B-28CB32568F5B}" type="datetime1">
              <a:rPr lang="en-US" smtClean="0">
                <a:solidFill>
                  <a:prstClr val="black">
                    <a:tint val="75000"/>
                  </a:prstClr>
                </a:solidFill>
              </a:rPr>
              <a:pPr/>
              <a:t>3/10/2019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www.FosteringSuccessMichigan.com</a:t>
            </a:r>
          </a:p>
        </p:txBody>
      </p:sp>
      <p:sp>
        <p:nvSpPr>
          <p:cNvPr id="6" name="Slide Number Placeholder 5"/>
          <p:cNvSpPr>
            <a:spLocks noGrp="1"/>
          </p:cNvSpPr>
          <p:nvPr>
            <p:ph type="sldNum" sz="quarter" idx="12"/>
          </p:nvPr>
        </p:nvSpPr>
        <p:spPr/>
        <p:txBody>
          <a:body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41636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81C805-4B84-47BE-87DB-6975A8BC5C3D}" type="datetime1">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B4AA4A-9C6A-4ED9-8EEF-09A1C65D02F0}" type="datetime1">
              <a:rPr lang="en-US" smtClean="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EB3767-B836-483C-9D6D-A858F2D3EF5C}" type="datetime1">
              <a:rPr lang="en-US" smtClean="0"/>
              <a:t>3/10/2019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4FAD44-EF06-4997-A7F0-7F6E281DE2A5}" type="datetime1">
              <a:rPr lang="en-US" smtClean="0"/>
              <a:t>3/10/2019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F393D-64E8-4079-8E56-7EA9C9C0DE46}" type="datetime1">
              <a:rPr lang="en-US" smtClean="0"/>
              <a:t>3/10/2019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317275-31FA-4359-B703-8B76EC5FDEA0}" type="datetime1">
              <a:rPr lang="en-US" smtClean="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970040D-F6FD-41D3-84AA-26DF82D36E4F}" type="datetime1">
              <a:rPr lang="en-US" smtClean="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1.jp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C8D8CC1-88C1-44C9-9224-495FD8882E41}" type="datetime1">
              <a:rPr lang="en-US" smtClean="0"/>
              <a:t>3/10/2019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
            <a:lum/>
          </a:blip>
          <a:srcRect/>
          <a:stretch>
            <a:fillRect t="-48000" b="-4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BD152-F23E-4E5A-9DFA-6055360646DC}" type="datetime1">
              <a:rPr lang="en-US" smtClean="0">
                <a:solidFill>
                  <a:prstClr val="black">
                    <a:tint val="75000"/>
                  </a:prstClr>
                </a:solidFill>
              </a:rPr>
              <a:pPr/>
              <a:t>3/10/2019</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www.FosteringSuccessMichigan.com</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9FA414-E7FD-4CFE-9161-C8FE2DFDC4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70068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 Id="rId5" Type="http://schemas.openxmlformats.org/officeDocument/2006/relationships/image" Target="../media/image5.jp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thenewfostercare.org/" TargetMode="External"/><Relationship Id="rId7" Type="http://schemas.openxmlformats.org/officeDocument/2006/relationships/image" Target="../media/image6.jpg"/><Relationship Id="rId2" Type="http://schemas.openxmlformats.org/officeDocument/2006/relationships/hyperlink" Target="http://fosteringsuccessmichigan.com/" TargetMode="External"/><Relationship Id="rId1" Type="http://schemas.openxmlformats.org/officeDocument/2006/relationships/slideLayout" Target="../slideLayouts/slideLayout11.xml"/><Relationship Id="rId6" Type="http://schemas.openxmlformats.org/officeDocument/2006/relationships/hyperlink" Target="https://dhhs.michigan.gov/OLMWeb/ex/FO/Public/FOM/000.pdf#pagemode=bookmarks" TargetMode="External"/><Relationship Id="rId5" Type="http://schemas.openxmlformats.org/officeDocument/2006/relationships/hyperlink" Target="http://www.michigan.gov/mdhhs/0,5885,7-339-71551_11120_78699---,00.html" TargetMode="External"/><Relationship Id="rId4" Type="http://schemas.openxmlformats.org/officeDocument/2006/relationships/hyperlink" Target="https://www.michiganschildren.org/"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hoehnek@Michigan.gov" TargetMode="External"/><Relationship Id="rId2" Type="http://schemas.openxmlformats.org/officeDocument/2006/relationships/hyperlink" Target="mailto:RossiA@michigan.gov" TargetMode="External"/><Relationship Id="rId1" Type="http://schemas.openxmlformats.org/officeDocument/2006/relationships/slideLayout" Target="../slideLayouts/slideLayout11.xml"/><Relationship Id="rId5" Type="http://schemas.openxmlformats.org/officeDocument/2006/relationships/image" Target="../media/image7.png"/><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a:xfrm>
            <a:off x="4502966" y="6431433"/>
            <a:ext cx="2895600" cy="365125"/>
          </a:xfrm>
        </p:spPr>
        <p:txBody>
          <a:bodyPr/>
          <a:lstStyle/>
          <a:p>
            <a:pPr defTabSz="914400"/>
            <a:r>
              <a:rPr lang="en-US" dirty="0">
                <a:solidFill>
                  <a:prstClr val="black">
                    <a:tint val="75000"/>
                  </a:prstClr>
                </a:solidFill>
                <a:latin typeface="Calibri"/>
              </a:rPr>
              <a:t>www.FosteringSuccessMichigan.com</a:t>
            </a:r>
          </a:p>
        </p:txBody>
      </p:sp>
      <p:sp>
        <p:nvSpPr>
          <p:cNvPr id="5" name="Rectangle 4"/>
          <p:cNvSpPr/>
          <p:nvPr/>
        </p:nvSpPr>
        <p:spPr>
          <a:xfrm>
            <a:off x="2514600" y="4167704"/>
            <a:ext cx="7086600" cy="107721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defTabSz="914400"/>
            <a:r>
              <a:rPr lang="en-US" sz="3200" b="1" dirty="0">
                <a:ln w="11430"/>
                <a:solidFill>
                  <a:srgbClr val="00B0F0"/>
                </a:solidFill>
                <a:effectLst>
                  <a:outerShdw blurRad="50800" dist="39000" dir="5460000" algn="tl">
                    <a:srgbClr val="000000">
                      <a:alpha val="38000"/>
                    </a:srgbClr>
                  </a:outerShdw>
                </a:effectLst>
                <a:latin typeface="Calibri"/>
              </a:rPr>
              <a:t>Education &amp; Foster Care: Stability for Students—It’s the Law! </a:t>
            </a:r>
          </a:p>
        </p:txBody>
      </p:sp>
      <p:sp>
        <p:nvSpPr>
          <p:cNvPr id="13" name="Rectangle 12"/>
          <p:cNvSpPr/>
          <p:nvPr/>
        </p:nvSpPr>
        <p:spPr>
          <a:xfrm>
            <a:off x="1905001" y="304801"/>
            <a:ext cx="8463497" cy="954107"/>
          </a:xfrm>
          <a:prstGeom prst="rect">
            <a:avLst/>
          </a:prstGeom>
          <a:noFill/>
        </p:spPr>
        <p:txBody>
          <a:bodyPr wrap="square" lIns="91440" tIns="45720" rIns="91440" bIns="45720">
            <a:spAutoFit/>
          </a:bodyPr>
          <a:lstStyle/>
          <a:p>
            <a:pPr algn="ctr" defTabSz="914400"/>
            <a:r>
              <a:rPr lang="en-US" sz="2800" b="1" spc="300" dirty="0">
                <a:ln w="11430" cmpd="sng">
                  <a:solidFill>
                    <a:srgbClr val="4F81BD">
                      <a:tint val="10000"/>
                    </a:srgbClr>
                  </a:solidFill>
                  <a:prstDash val="solid"/>
                  <a:miter lim="800000"/>
                </a:ln>
                <a:gradFill>
                  <a:gsLst>
                    <a:gs pos="10000">
                      <a:srgbClr val="4F81BD">
                        <a:tint val="83000"/>
                        <a:shade val="100000"/>
                        <a:satMod val="200000"/>
                      </a:srgbClr>
                    </a:gs>
                    <a:gs pos="75000">
                      <a:srgbClr val="4F81BD">
                        <a:tint val="100000"/>
                        <a:shade val="50000"/>
                        <a:satMod val="150000"/>
                      </a:srgbClr>
                    </a:gs>
                  </a:gsLst>
                  <a:lin ang="5400000"/>
                </a:gradFill>
                <a:effectLst>
                  <a:glow rad="45500">
                    <a:srgbClr val="4F81BD">
                      <a:satMod val="220000"/>
                      <a:alpha val="35000"/>
                    </a:srgbClr>
                  </a:glow>
                </a:effectLst>
                <a:latin typeface="Calibri"/>
              </a:rPr>
              <a:t>FOSTERING SUCCESS MICHIGAN </a:t>
            </a:r>
          </a:p>
          <a:p>
            <a:pPr algn="ctr" defTabSz="914400"/>
            <a:r>
              <a:rPr lang="en-US" sz="2800" b="1" spc="300" dirty="0">
                <a:ln w="11430" cmpd="sng">
                  <a:solidFill>
                    <a:srgbClr val="4F81BD">
                      <a:tint val="10000"/>
                    </a:srgbClr>
                  </a:solidFill>
                  <a:prstDash val="solid"/>
                  <a:miter lim="800000"/>
                </a:ln>
                <a:gradFill>
                  <a:gsLst>
                    <a:gs pos="10000">
                      <a:srgbClr val="4F81BD">
                        <a:tint val="83000"/>
                        <a:shade val="100000"/>
                        <a:satMod val="200000"/>
                      </a:srgbClr>
                    </a:gs>
                    <a:gs pos="75000">
                      <a:srgbClr val="4F81BD">
                        <a:tint val="100000"/>
                        <a:shade val="50000"/>
                        <a:satMod val="150000"/>
                      </a:srgbClr>
                    </a:gs>
                  </a:gsLst>
                  <a:lin ang="5400000"/>
                </a:gradFill>
                <a:effectLst>
                  <a:glow rad="45500">
                    <a:srgbClr val="4F81BD">
                      <a:satMod val="220000"/>
                      <a:alpha val="35000"/>
                    </a:srgbClr>
                  </a:glow>
                </a:effectLst>
                <a:latin typeface="Calibri"/>
              </a:rPr>
              <a:t>Network Webinar Series</a:t>
            </a:r>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79710" y="6116968"/>
            <a:ext cx="2466343" cy="765417"/>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73310" y="1407999"/>
            <a:ext cx="2725940" cy="2610612"/>
          </a:xfrm>
          <a:prstGeom prst="rect">
            <a:avLst/>
          </a:prstGeom>
        </p:spPr>
      </p:pic>
    </p:spTree>
    <p:extLst>
      <p:ext uri="{BB962C8B-B14F-4D97-AF65-F5344CB8AC3E}">
        <p14:creationId xmlns:p14="http://schemas.microsoft.com/office/powerpoint/2010/main" val="3849315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C8EB0-677F-4C3B-BBED-35307F296C52}"/>
              </a:ext>
            </a:extLst>
          </p:cNvPr>
          <p:cNvSpPr>
            <a:spLocks noGrp="1"/>
          </p:cNvSpPr>
          <p:nvPr>
            <p:ph type="title"/>
          </p:nvPr>
        </p:nvSpPr>
        <p:spPr>
          <a:xfrm>
            <a:off x="684213" y="685800"/>
            <a:ext cx="10058400" cy="1120140"/>
          </a:xfrm>
        </p:spPr>
        <p:txBody>
          <a:bodyPr>
            <a:noAutofit/>
          </a:bodyPr>
          <a:lstStyle/>
          <a:p>
            <a:pPr algn="ctr"/>
            <a:r>
              <a:rPr lang="en-US" sz="4000" dirty="0">
                <a:latin typeface="Calibri" panose="020F0502020204030204" pitchFamily="34" charset="0"/>
              </a:rPr>
              <a:t>Notification and records Release form</a:t>
            </a:r>
            <a:endParaRPr lang="en-US" sz="4000" dirty="0"/>
          </a:p>
        </p:txBody>
      </p:sp>
      <p:sp>
        <p:nvSpPr>
          <p:cNvPr id="3" name="Text Placeholder 2">
            <a:extLst>
              <a:ext uri="{FF2B5EF4-FFF2-40B4-BE49-F238E27FC236}">
                <a16:creationId xmlns:a16="http://schemas.microsoft.com/office/drawing/2014/main" id="{A1F00CEE-6215-4229-96AE-224747B5F965}"/>
              </a:ext>
            </a:extLst>
          </p:cNvPr>
          <p:cNvSpPr>
            <a:spLocks noGrp="1"/>
          </p:cNvSpPr>
          <p:nvPr>
            <p:ph type="body" idx="1"/>
          </p:nvPr>
        </p:nvSpPr>
        <p:spPr>
          <a:xfrm>
            <a:off x="684211" y="1805940"/>
            <a:ext cx="10058401" cy="4188460"/>
          </a:xfrm>
        </p:spPr>
        <p:txBody>
          <a:bodyPr/>
          <a:lstStyle/>
          <a:p>
            <a:r>
              <a:rPr lang="en-US" sz="2800" dirty="0">
                <a:latin typeface="Calibri" panose="020F0502020204030204" pitchFamily="34" charset="0"/>
              </a:rPr>
              <a:t>The DHS-942,  Education Notification and Record Release form is required to be sent to the Foster Care Liaison at the school:</a:t>
            </a:r>
          </a:p>
          <a:p>
            <a:pPr marL="800100" indent="-342900">
              <a:lnSpc>
                <a:spcPct val="90000"/>
              </a:lnSpc>
              <a:spcBef>
                <a:spcPts val="600"/>
              </a:spcBef>
              <a:buFont typeface="Courier New" panose="02070309020205020404" pitchFamily="49" charset="0"/>
              <a:buChar char="o"/>
            </a:pPr>
            <a:r>
              <a:rPr lang="en-US" sz="2400" dirty="0">
                <a:solidFill>
                  <a:schemeClr val="tx1"/>
                </a:solidFill>
                <a:latin typeface="Calibri" panose="020F0502020204030204" pitchFamily="34" charset="0"/>
                <a:cs typeface="Calibri" panose="020F0502020204030204" pitchFamily="34" charset="0"/>
              </a:rPr>
              <a:t>When a student first enters foster care, whether a school move is required or not.</a:t>
            </a:r>
          </a:p>
          <a:p>
            <a:pPr marL="800100" indent="-342900">
              <a:lnSpc>
                <a:spcPct val="90000"/>
              </a:lnSpc>
              <a:spcBef>
                <a:spcPts val="600"/>
              </a:spcBef>
              <a:buFont typeface="Courier New" panose="02070309020205020404" pitchFamily="49" charset="0"/>
              <a:buChar char="o"/>
            </a:pPr>
            <a:r>
              <a:rPr lang="en-US" sz="2400" dirty="0">
                <a:solidFill>
                  <a:schemeClr val="tx1"/>
                </a:solidFill>
                <a:latin typeface="Calibri" panose="020F0502020204030204" pitchFamily="34" charset="0"/>
                <a:cs typeface="Calibri" panose="020F0502020204030204" pitchFamily="34" charset="0"/>
              </a:rPr>
              <a:t>Any time a student moves foster home placements while in care, whether a school move is required or not.</a:t>
            </a:r>
          </a:p>
          <a:p>
            <a:pPr marL="800100" indent="-342900">
              <a:lnSpc>
                <a:spcPct val="90000"/>
              </a:lnSpc>
              <a:spcBef>
                <a:spcPts val="600"/>
              </a:spcBef>
              <a:buFont typeface="Courier New" panose="02070309020205020404" pitchFamily="49" charset="0"/>
              <a:buChar char="o"/>
            </a:pPr>
            <a:r>
              <a:rPr lang="en-US" sz="2400" dirty="0">
                <a:solidFill>
                  <a:schemeClr val="tx1"/>
                </a:solidFill>
                <a:latin typeface="Calibri" panose="020F0502020204030204" pitchFamily="34" charset="0"/>
                <a:cs typeface="Calibri" panose="020F0502020204030204" pitchFamily="34" charset="0"/>
              </a:rPr>
              <a:t>Any time a student transfers schools.</a:t>
            </a:r>
          </a:p>
          <a:p>
            <a:pPr marL="800100" indent="-342900">
              <a:lnSpc>
                <a:spcPct val="90000"/>
              </a:lnSpc>
              <a:spcBef>
                <a:spcPts val="600"/>
              </a:spcBef>
              <a:buFont typeface="Courier New" panose="02070309020205020404" pitchFamily="49" charset="0"/>
              <a:buChar char="o"/>
            </a:pPr>
            <a:r>
              <a:rPr lang="en-US" sz="2400" dirty="0">
                <a:solidFill>
                  <a:schemeClr val="tx1"/>
                </a:solidFill>
                <a:latin typeface="Calibri" panose="020F0502020204030204" pitchFamily="34" charset="0"/>
                <a:cs typeface="Calibri" panose="020F0502020204030204" pitchFamily="34" charset="0"/>
              </a:rPr>
              <a:t>When a case worker is completing the case service plan. </a:t>
            </a:r>
          </a:p>
          <a:p>
            <a:pPr marL="800100" indent="-342900">
              <a:lnSpc>
                <a:spcPct val="90000"/>
              </a:lnSpc>
              <a:spcBef>
                <a:spcPts val="600"/>
              </a:spcBef>
              <a:buFont typeface="Courier New" panose="02070309020205020404" pitchFamily="49" charset="0"/>
              <a:buChar char="o"/>
            </a:pPr>
            <a:r>
              <a:rPr lang="en-US" sz="2400" dirty="0">
                <a:solidFill>
                  <a:schemeClr val="tx1"/>
                </a:solidFill>
                <a:latin typeface="Calibri" panose="020F0502020204030204" pitchFamily="34" charset="0"/>
                <a:cs typeface="Calibri" panose="020F0502020204030204" pitchFamily="34" charset="0"/>
              </a:rPr>
              <a:t>When a case closes.</a:t>
            </a:r>
            <a:endParaRPr lang="en-US" sz="2400" dirty="0">
              <a:latin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9CFFD06C-46CC-4A9C-976E-8245958812F5}"/>
              </a:ext>
            </a:extLst>
          </p:cNvPr>
          <p:cNvSpPr>
            <a:spLocks noGrp="1"/>
          </p:cNvSpPr>
          <p:nvPr>
            <p:ph type="sldNum" sz="quarter" idx="12"/>
          </p:nvPr>
        </p:nvSpPr>
        <p:spPr>
          <a:xfrm>
            <a:off x="10363200" y="5578475"/>
            <a:ext cx="1142245" cy="669925"/>
          </a:xfrm>
        </p:spPr>
        <p:txBody>
          <a:bodyPr/>
          <a:lstStyle/>
          <a:p>
            <a:fld id="{D57F1E4F-1CFF-5643-939E-217C01CDF565}" type="slidenum">
              <a:rPr lang="en-US" smtClean="0"/>
              <a:pPr/>
              <a:t>10</a:t>
            </a:fld>
            <a:endParaRPr lang="en-US" dirty="0"/>
          </a:p>
        </p:txBody>
      </p:sp>
      <p:pic>
        <p:nvPicPr>
          <p:cNvPr id="5" name="Picture 4" descr="Michigan Department of Education logo" title="MDE Logo">
            <a:extLst>
              <a:ext uri="{FF2B5EF4-FFF2-40B4-BE49-F238E27FC236}">
                <a16:creationId xmlns:a16="http://schemas.microsoft.com/office/drawing/2014/main" id="{EE2E913C-3495-406C-B7D1-E27F8D42E416}"/>
              </a:ext>
            </a:extLst>
          </p:cNvPr>
          <p:cNvPicPr>
            <a:picLocks noChangeAspect="1"/>
          </p:cNvPicPr>
          <p:nvPr/>
        </p:nvPicPr>
        <p:blipFill>
          <a:blip r:embed="rId3"/>
          <a:stretch>
            <a:fillRect/>
          </a:stretch>
        </p:blipFill>
        <p:spPr>
          <a:xfrm>
            <a:off x="113687" y="6069746"/>
            <a:ext cx="1830024" cy="698736"/>
          </a:xfrm>
          <a:prstGeom prst="rect">
            <a:avLst/>
          </a:prstGeom>
        </p:spPr>
      </p:pic>
      <p:pic>
        <p:nvPicPr>
          <p:cNvPr id="6" name="Picture 5" descr="Department of Health and Human Services logo" title="DHHS logo">
            <a:extLst>
              <a:ext uri="{FF2B5EF4-FFF2-40B4-BE49-F238E27FC236}">
                <a16:creationId xmlns:a16="http://schemas.microsoft.com/office/drawing/2014/main" id="{901DB1BA-8164-4CE4-98EB-6C520DA46368}"/>
              </a:ext>
            </a:extLst>
          </p:cNvPr>
          <p:cNvPicPr>
            <a:picLocks noChangeAspect="1"/>
          </p:cNvPicPr>
          <p:nvPr/>
        </p:nvPicPr>
        <p:blipFill>
          <a:blip r:embed="rId4"/>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43466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D9E62-952E-4440-BE4C-5CF959EAC1CC}"/>
              </a:ext>
            </a:extLst>
          </p:cNvPr>
          <p:cNvSpPr>
            <a:spLocks noGrp="1"/>
          </p:cNvSpPr>
          <p:nvPr>
            <p:ph type="title"/>
          </p:nvPr>
        </p:nvSpPr>
        <p:spPr>
          <a:xfrm>
            <a:off x="684213" y="685800"/>
            <a:ext cx="10058400" cy="983512"/>
          </a:xfrm>
        </p:spPr>
        <p:txBody>
          <a:bodyPr>
            <a:noAutofit/>
          </a:bodyPr>
          <a:lstStyle/>
          <a:p>
            <a:pPr algn="ctr"/>
            <a:r>
              <a:rPr lang="en-US" sz="3600" dirty="0">
                <a:latin typeface="Calibri" panose="020F0502020204030204" pitchFamily="34" charset="0"/>
                <a:cs typeface="Calibri" panose="020F0502020204030204" pitchFamily="34" charset="0"/>
              </a:rPr>
              <a:t>Every Student Succeeds Act of 2015</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(ESSA)</a:t>
            </a:r>
            <a:endParaRPr lang="en-US" sz="3600" dirty="0"/>
          </a:p>
        </p:txBody>
      </p:sp>
      <p:sp>
        <p:nvSpPr>
          <p:cNvPr id="3" name="Text Placeholder 2">
            <a:extLst>
              <a:ext uri="{FF2B5EF4-FFF2-40B4-BE49-F238E27FC236}">
                <a16:creationId xmlns:a16="http://schemas.microsoft.com/office/drawing/2014/main" id="{011597EC-7799-4192-AF2A-69253ABD52DD}"/>
              </a:ext>
            </a:extLst>
          </p:cNvPr>
          <p:cNvSpPr>
            <a:spLocks noGrp="1"/>
          </p:cNvSpPr>
          <p:nvPr>
            <p:ph type="body" idx="1"/>
          </p:nvPr>
        </p:nvSpPr>
        <p:spPr>
          <a:xfrm>
            <a:off x="684211" y="1818167"/>
            <a:ext cx="9969611" cy="4176233"/>
          </a:xfrm>
        </p:spPr>
        <p:txBody>
          <a:bodyPr/>
          <a:lstStyle/>
          <a:p>
            <a:pPr>
              <a:lnSpc>
                <a:spcPct val="90000"/>
              </a:lnSpc>
              <a:spcBef>
                <a:spcPts val="1200"/>
              </a:spcBef>
              <a:buSzPct val="75000"/>
            </a:pPr>
            <a:r>
              <a:rPr lang="en-US" sz="3200" b="1" dirty="0">
                <a:latin typeface="Calibri" panose="020F0502020204030204" pitchFamily="34" charset="0"/>
                <a:cs typeface="Calibri" panose="020F0502020204030204" pitchFamily="34" charset="0"/>
              </a:rPr>
              <a:t>New Federal Education Law </a:t>
            </a:r>
          </a:p>
          <a:p>
            <a:pPr lvl="1">
              <a:lnSpc>
                <a:spcPct val="90000"/>
              </a:lnSpc>
              <a:spcBef>
                <a:spcPts val="600"/>
              </a:spcBef>
              <a:buSzPct val="85000"/>
              <a:buFont typeface="Courier New" panose="02070309020205020404" pitchFamily="49" charset="0"/>
              <a:buChar char="o"/>
            </a:pPr>
            <a:r>
              <a:rPr lang="en-US" sz="2800" dirty="0">
                <a:latin typeface="Calibri" panose="020F0502020204030204" pitchFamily="34" charset="0"/>
                <a:cs typeface="Calibri" panose="020F0502020204030204" pitchFamily="34" charset="0"/>
              </a:rPr>
              <a:t> Passed in December 2015</a:t>
            </a:r>
          </a:p>
          <a:p>
            <a:pPr>
              <a:lnSpc>
                <a:spcPct val="90000"/>
              </a:lnSpc>
              <a:spcAft>
                <a:spcPts val="1000"/>
              </a:spcAft>
              <a:buSzPct val="75000"/>
            </a:pPr>
            <a:r>
              <a:rPr lang="en-US" sz="3200" dirty="0">
                <a:latin typeface="Calibri" panose="020F0502020204030204" pitchFamily="34" charset="0"/>
                <a:cs typeface="Calibri" panose="020F0502020204030204" pitchFamily="34" charset="0"/>
              </a:rPr>
              <a:t>Updates Elementary and Secondary Education Act (ESEA)</a:t>
            </a:r>
          </a:p>
          <a:p>
            <a:pPr>
              <a:lnSpc>
                <a:spcPct val="90000"/>
              </a:lnSpc>
              <a:spcAft>
                <a:spcPts val="1000"/>
              </a:spcAft>
              <a:buSzPct val="75000"/>
            </a:pPr>
            <a:r>
              <a:rPr lang="en-US" sz="3200" dirty="0">
                <a:latin typeface="Calibri" panose="020F0502020204030204" pitchFamily="34" charset="0"/>
                <a:cs typeface="Calibri" panose="020F0502020204030204" pitchFamily="34" charset="0"/>
              </a:rPr>
              <a:t>Replaces the No Child Left Behind Act</a:t>
            </a:r>
          </a:p>
          <a:p>
            <a:pPr>
              <a:lnSpc>
                <a:spcPct val="90000"/>
              </a:lnSpc>
              <a:buSzPct val="75000"/>
            </a:pPr>
            <a:r>
              <a:rPr lang="en-US" sz="3200" dirty="0">
                <a:latin typeface="Calibri" panose="020F0502020204030204" pitchFamily="34" charset="0"/>
                <a:cs typeface="Calibri" panose="020F0502020204030204" pitchFamily="34" charset="0"/>
              </a:rPr>
              <a:t>Amends the McKinney-Vento Homeless Assistance Act</a:t>
            </a:r>
          </a:p>
          <a:p>
            <a:pPr>
              <a:lnSpc>
                <a:spcPct val="90000"/>
              </a:lnSpc>
              <a:buSzPct val="75000"/>
            </a:pPr>
            <a:r>
              <a:rPr lang="en-US" sz="3200" dirty="0">
                <a:latin typeface="Calibri" panose="020F0502020204030204" pitchFamily="34" charset="0"/>
                <a:cs typeface="Calibri" panose="020F0502020204030204" pitchFamily="34" charset="0"/>
              </a:rPr>
              <a:t>Connects Education Law to DHHS Law </a:t>
            </a:r>
          </a:p>
          <a:p>
            <a:endParaRPr lang="en-US" dirty="0"/>
          </a:p>
        </p:txBody>
      </p:sp>
      <p:pic>
        <p:nvPicPr>
          <p:cNvPr id="4" name="Picture 3" descr="Michigan Department of Education logo" title="MDE Logo">
            <a:extLst>
              <a:ext uri="{FF2B5EF4-FFF2-40B4-BE49-F238E27FC236}">
                <a16:creationId xmlns:a16="http://schemas.microsoft.com/office/drawing/2014/main" id="{EBC79218-4E86-425C-B3E2-3F0B37F0239C}"/>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D22AC373-595B-47F9-9CDC-B95CF8759673}"/>
              </a:ext>
            </a:extLst>
          </p:cNvPr>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3251844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D49F7-05BB-47FC-A1D5-A016D77BB392}"/>
              </a:ext>
            </a:extLst>
          </p:cNvPr>
          <p:cNvSpPr>
            <a:spLocks noGrp="1"/>
          </p:cNvSpPr>
          <p:nvPr>
            <p:ph type="title"/>
          </p:nvPr>
        </p:nvSpPr>
        <p:spPr>
          <a:xfrm>
            <a:off x="684213" y="685800"/>
            <a:ext cx="10058400" cy="813391"/>
          </a:xfrm>
        </p:spPr>
        <p:txBody>
          <a:bodyPr>
            <a:normAutofit/>
          </a:bodyPr>
          <a:lstStyle/>
          <a:p>
            <a:pPr algn="ctr"/>
            <a:r>
              <a:rPr lang="en-US" sz="3600" dirty="0">
                <a:latin typeface="Calibri" panose="020F0502020204030204" pitchFamily="34" charset="0"/>
                <a:cs typeface="Calibri" panose="020F0502020204030204" pitchFamily="34" charset="0"/>
              </a:rPr>
              <a:t>Every Student Succeeds Act of 2015</a:t>
            </a:r>
            <a:endParaRPr lang="en-US" sz="3600" dirty="0"/>
          </a:p>
        </p:txBody>
      </p:sp>
      <p:sp>
        <p:nvSpPr>
          <p:cNvPr id="3" name="Text Placeholder 2">
            <a:extLst>
              <a:ext uri="{FF2B5EF4-FFF2-40B4-BE49-F238E27FC236}">
                <a16:creationId xmlns:a16="http://schemas.microsoft.com/office/drawing/2014/main" id="{C90D0468-7269-40C9-8BEF-F86354AAD2CB}"/>
              </a:ext>
            </a:extLst>
          </p:cNvPr>
          <p:cNvSpPr>
            <a:spLocks noGrp="1"/>
          </p:cNvSpPr>
          <p:nvPr>
            <p:ph type="body" idx="1"/>
          </p:nvPr>
        </p:nvSpPr>
        <p:spPr>
          <a:xfrm>
            <a:off x="684211" y="1679944"/>
            <a:ext cx="9897971" cy="4314456"/>
          </a:xfrm>
        </p:spPr>
        <p:txBody>
          <a:bodyPr>
            <a:normAutofit/>
          </a:bodyPr>
          <a:lstStyle/>
          <a:p>
            <a:pPr>
              <a:lnSpc>
                <a:spcPct val="85000"/>
              </a:lnSpc>
              <a:spcBef>
                <a:spcPts val="900"/>
              </a:spcBef>
              <a:spcAft>
                <a:spcPts val="900"/>
              </a:spcAft>
            </a:pPr>
            <a:r>
              <a:rPr lang="en-US" sz="2800" dirty="0">
                <a:latin typeface="Calibri" panose="020F0502020204030204" pitchFamily="34" charset="0"/>
                <a:cs typeface="Calibri" panose="020F0502020204030204" pitchFamily="34" charset="0"/>
              </a:rPr>
              <a:t>Requires, for the first time, that </a:t>
            </a:r>
            <a:r>
              <a:rPr lang="en-US" sz="2800" b="1" dirty="0">
                <a:latin typeface="Calibri" panose="020F0502020204030204" pitchFamily="34" charset="0"/>
                <a:cs typeface="Calibri" panose="020F0502020204030204" pitchFamily="34" charset="0"/>
              </a:rPr>
              <a:t>ALL</a:t>
            </a:r>
            <a:r>
              <a:rPr lang="en-US" sz="2800" dirty="0">
                <a:latin typeface="Calibri" panose="020F0502020204030204" pitchFamily="34" charset="0"/>
                <a:cs typeface="Calibri" panose="020F0502020204030204" pitchFamily="34" charset="0"/>
              </a:rPr>
              <a:t> students be taught to high academic standards that will prepare them to succeed in college and career.</a:t>
            </a:r>
          </a:p>
          <a:p>
            <a:pPr>
              <a:lnSpc>
                <a:spcPct val="85000"/>
              </a:lnSpc>
              <a:spcBef>
                <a:spcPts val="900"/>
              </a:spcBef>
              <a:spcAft>
                <a:spcPts val="900"/>
              </a:spcAft>
            </a:pPr>
            <a:r>
              <a:rPr lang="en-US" sz="2800" dirty="0">
                <a:latin typeface="Calibri" panose="020F0502020204030204" pitchFamily="34" charset="0"/>
                <a:cs typeface="Calibri" panose="020F0502020204030204" pitchFamily="34" charset="0"/>
              </a:rPr>
              <a:t>Requires new federal data reporting at the state level for: graduation/drop-out and academic achievement.</a:t>
            </a:r>
          </a:p>
          <a:p>
            <a:pPr>
              <a:lnSpc>
                <a:spcPct val="85000"/>
              </a:lnSpc>
              <a:spcBef>
                <a:spcPts val="900"/>
              </a:spcBef>
              <a:spcAft>
                <a:spcPts val="900"/>
              </a:spcAft>
            </a:pPr>
            <a:r>
              <a:rPr lang="en-US" sz="2800" dirty="0">
                <a:latin typeface="Calibri" panose="020F0502020204030204" pitchFamily="34" charset="0"/>
                <a:cs typeface="Calibri" panose="020F0502020204030204" pitchFamily="34" charset="0"/>
              </a:rPr>
              <a:t>	Michigan will report this information to US Ed for 2017-2018 SY</a:t>
            </a:r>
          </a:p>
          <a:p>
            <a:pPr>
              <a:lnSpc>
                <a:spcPct val="85000"/>
              </a:lnSpc>
              <a:spcBef>
                <a:spcPts val="900"/>
              </a:spcBef>
              <a:spcAft>
                <a:spcPts val="900"/>
              </a:spcAft>
            </a:pPr>
            <a:r>
              <a:rPr lang="en-US" sz="2800" dirty="0">
                <a:latin typeface="Calibri" panose="020F0502020204030204" pitchFamily="34" charset="0"/>
                <a:cs typeface="Calibri" panose="020F0502020204030204" pitchFamily="34" charset="0"/>
              </a:rPr>
              <a:t>Guarantees steps are taken to help students and their schools improve.</a:t>
            </a:r>
          </a:p>
          <a:p>
            <a:endParaRPr lang="en-US" dirty="0"/>
          </a:p>
        </p:txBody>
      </p:sp>
      <p:pic>
        <p:nvPicPr>
          <p:cNvPr id="4" name="Picture 3" descr="Michigan Department of Education logo" title="MDE Logo">
            <a:extLst>
              <a:ext uri="{FF2B5EF4-FFF2-40B4-BE49-F238E27FC236}">
                <a16:creationId xmlns:a16="http://schemas.microsoft.com/office/drawing/2014/main" id="{02B34AAD-9304-4090-9F6A-B41856A59C33}"/>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7F6FB0DF-924B-4377-BFE1-4F5D1FD270C6}"/>
              </a:ext>
            </a:extLst>
          </p:cNvPr>
          <p:cNvSpPr>
            <a:spLocks noGrp="1"/>
          </p:cNvSpPr>
          <p:nvPr>
            <p:ph type="sldNum" sz="quarter" idx="12"/>
          </p:nvPr>
        </p:nvSpPr>
        <p:spPr/>
        <p:txBody>
          <a:bodyPr/>
          <a:lstStyle/>
          <a:p>
            <a:fld id="{D57F1E4F-1CFF-5643-939E-217C01CDF565}" type="slidenum">
              <a:rPr lang="en-US" smtClean="0"/>
              <a:pPr/>
              <a:t>12</a:t>
            </a:fld>
            <a:endParaRPr lang="en-US" dirty="0"/>
          </a:p>
        </p:txBody>
      </p:sp>
      <p:pic>
        <p:nvPicPr>
          <p:cNvPr id="6" name="Picture 5" descr="Department of Health and Human Services logo" title="DHHS l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3013651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E5C24-E30B-4C28-BF0B-8076EEF92BD9}"/>
              </a:ext>
            </a:extLst>
          </p:cNvPr>
          <p:cNvSpPr>
            <a:spLocks noGrp="1"/>
          </p:cNvSpPr>
          <p:nvPr>
            <p:ph type="title"/>
          </p:nvPr>
        </p:nvSpPr>
        <p:spPr>
          <a:xfrm>
            <a:off x="684213" y="685800"/>
            <a:ext cx="10058400" cy="1143000"/>
          </a:xfrm>
        </p:spPr>
        <p:txBody>
          <a:bodyPr>
            <a:normAutofit/>
          </a:bodyPr>
          <a:lstStyle/>
          <a:p>
            <a:pPr algn="ctr"/>
            <a:r>
              <a:rPr lang="en-US" sz="3600" dirty="0">
                <a:latin typeface="Calibri" panose="020F0502020204030204" pitchFamily="34" charset="0"/>
                <a:cs typeface="Calibri" panose="020F0502020204030204" pitchFamily="34" charset="0"/>
              </a:rPr>
              <a:t>ESSA: McKinney-Vento Amendments</a:t>
            </a:r>
          </a:p>
        </p:txBody>
      </p:sp>
      <p:sp>
        <p:nvSpPr>
          <p:cNvPr id="3" name="Text Placeholder 2">
            <a:extLst>
              <a:ext uri="{FF2B5EF4-FFF2-40B4-BE49-F238E27FC236}">
                <a16:creationId xmlns:a16="http://schemas.microsoft.com/office/drawing/2014/main" id="{17086AE2-53A5-4462-B32E-0CAA97C24FC4}"/>
              </a:ext>
            </a:extLst>
          </p:cNvPr>
          <p:cNvSpPr>
            <a:spLocks noGrp="1"/>
          </p:cNvSpPr>
          <p:nvPr>
            <p:ph type="body" idx="1"/>
          </p:nvPr>
        </p:nvSpPr>
        <p:spPr>
          <a:xfrm>
            <a:off x="684212" y="1828800"/>
            <a:ext cx="9862460" cy="4165600"/>
          </a:xfrm>
        </p:spPr>
        <p:txBody>
          <a:bodyPr>
            <a:normAutofit/>
          </a:bodyPr>
          <a:lstStyle/>
          <a:p>
            <a:pPr>
              <a:lnSpc>
                <a:spcPct val="85000"/>
              </a:lnSpc>
              <a:spcBef>
                <a:spcPts val="0"/>
              </a:spcBef>
              <a:spcAft>
                <a:spcPts val="1200"/>
              </a:spcAft>
            </a:pPr>
            <a:r>
              <a:rPr lang="en-US" sz="2800" dirty="0">
                <a:latin typeface="Calibri" panose="020F0502020204030204" pitchFamily="34" charset="0"/>
                <a:cs typeface="Calibri" panose="020F0502020204030204" pitchFamily="34" charset="0"/>
              </a:rPr>
              <a:t>ESSA amends the McKinney-Vento Homeless Assistance Act and removes the term “awaiting foster care placement” from the definition of “homeless.”</a:t>
            </a:r>
          </a:p>
          <a:p>
            <a:pPr lvl="1">
              <a:lnSpc>
                <a:spcPct val="85000"/>
              </a:lnSpc>
              <a:spcBef>
                <a:spcPts val="900"/>
              </a:spcBef>
              <a:spcAft>
                <a:spcPts val="900"/>
              </a:spcAft>
            </a:pPr>
            <a:r>
              <a:rPr lang="en-US" sz="2400" dirty="0">
                <a:latin typeface="Calibri" panose="020F0502020204030204" pitchFamily="34" charset="0"/>
                <a:cs typeface="Calibri" panose="020F0502020204030204" pitchFamily="34" charset="0"/>
              </a:rPr>
              <a:t>As of </a:t>
            </a:r>
            <a:r>
              <a:rPr lang="en-US" sz="2400" b="1" dirty="0">
                <a:latin typeface="Calibri" panose="020F0502020204030204" pitchFamily="34" charset="0"/>
                <a:cs typeface="Calibri" panose="020F0502020204030204" pitchFamily="34" charset="0"/>
              </a:rPr>
              <a:t>December 10, 2016</a:t>
            </a:r>
            <a:r>
              <a:rPr lang="en-US" sz="2400" dirty="0">
                <a:latin typeface="Calibri" panose="020F0502020204030204" pitchFamily="34" charset="0"/>
                <a:cs typeface="Calibri" panose="020F0502020204030204" pitchFamily="34" charset="0"/>
              </a:rPr>
              <a:t>, “awaiting foster care placement” was removed from the law.</a:t>
            </a:r>
          </a:p>
          <a:p>
            <a:pPr lvl="1">
              <a:lnSpc>
                <a:spcPct val="85000"/>
              </a:lnSpc>
              <a:spcBef>
                <a:spcPts val="900"/>
              </a:spcBef>
              <a:spcAft>
                <a:spcPts val="900"/>
              </a:spcAft>
            </a:pPr>
            <a:r>
              <a:rPr lang="en-US" sz="2400" dirty="0">
                <a:latin typeface="Calibri" panose="020F0502020204030204" pitchFamily="34" charset="0"/>
                <a:cs typeface="Calibri" panose="020F0502020204030204" pitchFamily="34" charset="0"/>
              </a:rPr>
              <a:t>Foster youth will NO LONGER automatically be considered homeless under McKinney-Vento at this time.</a:t>
            </a:r>
          </a:p>
          <a:p>
            <a:pPr lvl="1">
              <a:lnSpc>
                <a:spcPct val="85000"/>
              </a:lnSpc>
              <a:spcBef>
                <a:spcPts val="900"/>
              </a:spcBef>
              <a:spcAft>
                <a:spcPts val="900"/>
              </a:spcAft>
            </a:pPr>
            <a:r>
              <a:rPr lang="en-US" sz="2400" dirty="0">
                <a:latin typeface="Calibri" panose="020F0502020204030204" pitchFamily="34" charset="0"/>
                <a:cs typeface="Calibri" panose="020F0502020204030204" pitchFamily="34" charset="0"/>
              </a:rPr>
              <a:t>	*Foster youth can no longer receive district MV services on the basis 	of foster status alone.</a:t>
            </a:r>
          </a:p>
          <a:p>
            <a:endParaRPr lang="en-US" dirty="0"/>
          </a:p>
        </p:txBody>
      </p:sp>
      <p:pic>
        <p:nvPicPr>
          <p:cNvPr id="4" name="Picture 3" descr="Michigan Department of Education logo" title="MDE Logo">
            <a:extLst>
              <a:ext uri="{FF2B5EF4-FFF2-40B4-BE49-F238E27FC236}">
                <a16:creationId xmlns:a16="http://schemas.microsoft.com/office/drawing/2014/main" id="{7B6A0D1F-77F6-4FEF-A3B8-19F9477D816D}"/>
              </a:ext>
            </a:extLst>
          </p:cNvPr>
          <p:cNvPicPr>
            <a:picLocks noChangeAspect="1"/>
          </p:cNvPicPr>
          <p:nvPr/>
        </p:nvPicPr>
        <p:blipFill>
          <a:blip r:embed="rId3"/>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68132D69-0277-4601-BE1C-424680A8E7D2}"/>
              </a:ext>
            </a:extLst>
          </p:cNvPr>
          <p:cNvSpPr>
            <a:spLocks noGrp="1"/>
          </p:cNvSpPr>
          <p:nvPr>
            <p:ph type="sldNum" sz="quarter" idx="12"/>
          </p:nvPr>
        </p:nvSpPr>
        <p:spPr/>
        <p:txBody>
          <a:bodyPr/>
          <a:lstStyle/>
          <a:p>
            <a:fld id="{D57F1E4F-1CFF-5643-939E-217C01CDF565}" type="slidenum">
              <a:rPr lang="en-US" smtClean="0"/>
              <a:pPr/>
              <a:t>13</a:t>
            </a:fld>
            <a:endParaRPr lang="en-US" dirty="0"/>
          </a:p>
        </p:txBody>
      </p:sp>
      <p:pic>
        <p:nvPicPr>
          <p:cNvPr id="6" name="Picture 5" descr="Department of Health and Human Services logo" title="DHHS logo"/>
          <p:cNvPicPr>
            <a:picLocks noChangeAspect="1"/>
          </p:cNvPicPr>
          <p:nvPr/>
        </p:nvPicPr>
        <p:blipFill>
          <a:blip r:embed="rId4"/>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1986914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7A703-08AA-4E81-A76A-DF2551F34B5F}"/>
              </a:ext>
            </a:extLst>
          </p:cNvPr>
          <p:cNvSpPr>
            <a:spLocks noGrp="1"/>
          </p:cNvSpPr>
          <p:nvPr>
            <p:ph type="title"/>
          </p:nvPr>
        </p:nvSpPr>
        <p:spPr>
          <a:xfrm>
            <a:off x="684213" y="685800"/>
            <a:ext cx="10058400" cy="802758"/>
          </a:xfrm>
        </p:spPr>
        <p:txBody>
          <a:bodyPr>
            <a:normAutofit/>
          </a:bodyPr>
          <a:lstStyle/>
          <a:p>
            <a:pPr algn="ctr"/>
            <a:r>
              <a:rPr lang="en-US" sz="3600" dirty="0">
                <a:latin typeface="Calibri" panose="020F0502020204030204" pitchFamily="34" charset="0"/>
                <a:cs typeface="Calibri" panose="020F0502020204030204" pitchFamily="34" charset="0"/>
              </a:rPr>
              <a:t>ESSA - Foster Care Provisions, State</a:t>
            </a:r>
            <a:endParaRPr lang="en-US" sz="3600" dirty="0"/>
          </a:p>
        </p:txBody>
      </p:sp>
      <p:sp>
        <p:nvSpPr>
          <p:cNvPr id="3" name="Text Placeholder 2">
            <a:extLst>
              <a:ext uri="{FF2B5EF4-FFF2-40B4-BE49-F238E27FC236}">
                <a16:creationId xmlns:a16="http://schemas.microsoft.com/office/drawing/2014/main" id="{D80ABFEB-CD10-41DE-AB3D-A9918A04326F}"/>
              </a:ext>
            </a:extLst>
          </p:cNvPr>
          <p:cNvSpPr>
            <a:spLocks noGrp="1"/>
          </p:cNvSpPr>
          <p:nvPr>
            <p:ph type="body" idx="1"/>
          </p:nvPr>
        </p:nvSpPr>
        <p:spPr>
          <a:xfrm>
            <a:off x="684211" y="1488558"/>
            <a:ext cx="10146545" cy="4505842"/>
          </a:xfrm>
        </p:spPr>
        <p:txBody>
          <a:bodyPr>
            <a:normAutofit fontScale="92500"/>
          </a:bodyPr>
          <a:lstStyle/>
          <a:p>
            <a:pPr>
              <a:spcBef>
                <a:spcPts val="0"/>
              </a:spcBef>
            </a:pPr>
            <a:r>
              <a:rPr lang="en-US" sz="3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State Title I (ESSA) Plan</a:t>
            </a:r>
          </a:p>
          <a:p>
            <a:pPr>
              <a:lnSpc>
                <a:spcPct val="105000"/>
              </a:lnSpc>
              <a:spcBef>
                <a:spcPts val="600"/>
              </a:spcBef>
            </a:pPr>
            <a:r>
              <a:rPr lang="en-US" sz="2600" dirty="0">
                <a:latin typeface="Calibri" panose="020F0502020204030204" pitchFamily="34" charset="0"/>
                <a:cs typeface="Calibri" panose="020F0502020204030204" pitchFamily="34" charset="0"/>
              </a:rPr>
              <a:t>Must describe the steps that the State Education Agency (SEA) will take to ensure collaboration with state child welfare agency to ensure education stability of students who are in foster care:</a:t>
            </a:r>
          </a:p>
          <a:p>
            <a:pPr marL="571500" lvl="1" indent="-342900">
              <a:lnSpc>
                <a:spcPct val="105000"/>
              </a:lnSpc>
              <a:spcBef>
                <a:spcPts val="600"/>
              </a:spcBef>
              <a:buSzPct val="85000"/>
            </a:pPr>
            <a:r>
              <a:rPr lang="en-US" sz="2400" dirty="0">
                <a:latin typeface="Calibri" panose="020F0502020204030204" pitchFamily="34" charset="0"/>
                <a:cs typeface="Calibri" panose="020F0502020204030204" pitchFamily="34" charset="0"/>
              </a:rPr>
              <a:t>The SEA must designate a state Point of Contact for child welfare agencies and LEAs, who will oversee the implementation of these responsibilities at the LEA level.</a:t>
            </a:r>
          </a:p>
          <a:p>
            <a:pPr marL="1028700" lvl="3" indent="-342900">
              <a:lnSpc>
                <a:spcPct val="105000"/>
              </a:lnSpc>
              <a:spcBef>
                <a:spcPts val="600"/>
              </a:spcBef>
              <a:buSzPct val="85000"/>
              <a:buFont typeface="Courier New" panose="02070309020205020404" pitchFamily="49" charset="0"/>
              <a:buChar char="o"/>
            </a:pPr>
            <a:r>
              <a:rPr lang="en-US" sz="2200" dirty="0">
                <a:latin typeface="Calibri" panose="020F0502020204030204" pitchFamily="34" charset="0"/>
                <a:cs typeface="Calibri" panose="020F0502020204030204" pitchFamily="34" charset="0"/>
              </a:rPr>
              <a:t>This person cannot be the same as the State Coordinator for McKinney-Vento Programs. (It can be at LEA level).</a:t>
            </a:r>
          </a:p>
          <a:p>
            <a:pPr marL="571500" lvl="1" indent="-342900">
              <a:lnSpc>
                <a:spcPct val="105000"/>
              </a:lnSpc>
              <a:spcBef>
                <a:spcPts val="600"/>
              </a:spcBef>
              <a:buSzPct val="85000"/>
            </a:pPr>
            <a:r>
              <a:rPr lang="en-US" sz="2400" dirty="0">
                <a:latin typeface="Calibri" panose="020F0502020204030204" pitchFamily="34" charset="0"/>
                <a:cs typeface="Calibri" panose="020F0502020204030204" pitchFamily="34" charset="0"/>
              </a:rPr>
              <a:t>Collaborate with the state agency responsible for administering state plans under the Fostering Connections Act and LEAs.</a:t>
            </a:r>
          </a:p>
          <a:p>
            <a:endParaRPr lang="en-US" dirty="0"/>
          </a:p>
        </p:txBody>
      </p:sp>
      <p:pic>
        <p:nvPicPr>
          <p:cNvPr id="4" name="Picture 3" descr="Michigan Department of Education logo" title="MDE Logo">
            <a:extLst>
              <a:ext uri="{FF2B5EF4-FFF2-40B4-BE49-F238E27FC236}">
                <a16:creationId xmlns:a16="http://schemas.microsoft.com/office/drawing/2014/main" id="{C08113C9-D080-4E59-B888-4DF992972978}"/>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CFB9B328-3A26-4E0E-AE24-411B384E0276}"/>
              </a:ext>
            </a:extLst>
          </p:cNvPr>
          <p:cNvSpPr>
            <a:spLocks noGrp="1"/>
          </p:cNvSpPr>
          <p:nvPr>
            <p:ph type="sldNum" sz="quarter" idx="12"/>
          </p:nvPr>
        </p:nvSpPr>
        <p:spPr/>
        <p:txBody>
          <a:bodyPr/>
          <a:lstStyle/>
          <a:p>
            <a:fld id="{D57F1E4F-1CFF-5643-939E-217C01CDF565}" type="slidenum">
              <a:rPr lang="en-US" smtClean="0"/>
              <a:pPr/>
              <a:t>14</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1882131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11B4C-6FFC-4C85-B46F-944848369B15}"/>
              </a:ext>
            </a:extLst>
          </p:cNvPr>
          <p:cNvSpPr>
            <a:spLocks noGrp="1"/>
          </p:cNvSpPr>
          <p:nvPr>
            <p:ph type="title"/>
          </p:nvPr>
        </p:nvSpPr>
        <p:spPr>
          <a:xfrm>
            <a:off x="684213" y="420624"/>
            <a:ext cx="10058400" cy="841249"/>
          </a:xfrm>
        </p:spPr>
        <p:txBody>
          <a:bodyPr>
            <a:normAutofit/>
          </a:bodyPr>
          <a:lstStyle/>
          <a:p>
            <a:pPr algn="ctr"/>
            <a:r>
              <a:rPr lang="en-US" sz="3600" dirty="0">
                <a:latin typeface="Calibri" panose="020F0502020204030204" pitchFamily="34" charset="0"/>
                <a:cs typeface="Calibri" panose="020F0502020204030204" pitchFamily="34" charset="0"/>
              </a:rPr>
              <a:t>ESSA - Foster Care Provisions, Local</a:t>
            </a:r>
            <a:endParaRPr lang="en-US" sz="3600" dirty="0"/>
          </a:p>
        </p:txBody>
      </p:sp>
      <p:sp>
        <p:nvSpPr>
          <p:cNvPr id="3" name="Text Placeholder 2">
            <a:extLst>
              <a:ext uri="{FF2B5EF4-FFF2-40B4-BE49-F238E27FC236}">
                <a16:creationId xmlns:a16="http://schemas.microsoft.com/office/drawing/2014/main" id="{2B20DE3B-7AD3-4152-A127-332D4FE13694}"/>
              </a:ext>
            </a:extLst>
          </p:cNvPr>
          <p:cNvSpPr>
            <a:spLocks noGrp="1"/>
          </p:cNvSpPr>
          <p:nvPr>
            <p:ph type="body" idx="1"/>
          </p:nvPr>
        </p:nvSpPr>
        <p:spPr>
          <a:xfrm>
            <a:off x="684211" y="1261873"/>
            <a:ext cx="10058401" cy="4732528"/>
          </a:xfrm>
        </p:spPr>
        <p:txBody>
          <a:bodyPr/>
          <a:lstStyle/>
          <a:p>
            <a:pPr>
              <a:lnSpc>
                <a:spcPct val="85000"/>
              </a:lnSpc>
            </a:pPr>
            <a:r>
              <a:rPr lang="en-US" sz="2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Local Title I Plans</a:t>
            </a:r>
            <a:r>
              <a:rPr lang="en-US" sz="2400" b="1" dirty="0">
                <a:latin typeface="Calibri" panose="020F0502020204030204" pitchFamily="34" charset="0"/>
                <a:cs typeface="Calibri" panose="020F0502020204030204" pitchFamily="34" charset="0"/>
              </a:rPr>
              <a:t>: </a:t>
            </a:r>
          </a:p>
          <a:p>
            <a:pPr>
              <a:lnSpc>
                <a:spcPct val="85000"/>
              </a:lnSpc>
            </a:pPr>
            <a:endParaRPr lang="en-US" sz="500" dirty="0">
              <a:latin typeface="Calibri" panose="020F0502020204030204" pitchFamily="34" charset="0"/>
              <a:cs typeface="Calibri" panose="020F0502020204030204" pitchFamily="34" charset="0"/>
            </a:endParaRPr>
          </a:p>
          <a:p>
            <a:pPr>
              <a:lnSpc>
                <a:spcPct val="85000"/>
              </a:lnSpc>
              <a:spcBef>
                <a:spcPts val="600"/>
              </a:spcBef>
            </a:pPr>
            <a:r>
              <a:rPr lang="en-US" sz="2400" dirty="0">
                <a:solidFill>
                  <a:schemeClr val="tx1"/>
                </a:solidFill>
                <a:latin typeface="Calibri" panose="020F0502020204030204" pitchFamily="34" charset="0"/>
                <a:cs typeface="Calibri" panose="020F0502020204030204" pitchFamily="34" charset="0"/>
              </a:rPr>
              <a:t>Must contain assurances that the local educational agency (LEA) will collaborate with the child welfare agency to:</a:t>
            </a:r>
          </a:p>
          <a:p>
            <a:pPr marL="684213" indent="-401638">
              <a:spcBef>
                <a:spcPts val="1200"/>
              </a:spcBef>
              <a:spcAft>
                <a:spcPts val="1200"/>
              </a:spcAft>
              <a:buFont typeface="Wingdings 3" panose="05040102010807070707" pitchFamily="18" charset="2"/>
              <a:buChar char=""/>
            </a:pPr>
            <a:r>
              <a:rPr lang="en-US" sz="2200" dirty="0">
                <a:latin typeface="Calibri" panose="020F0502020204030204" pitchFamily="34" charset="0"/>
                <a:cs typeface="Calibri" panose="020F0502020204030204" pitchFamily="34" charset="0"/>
              </a:rPr>
              <a:t>Designate a point of contact in the EEM.</a:t>
            </a:r>
          </a:p>
          <a:p>
            <a:pPr marL="684213" indent="-401638">
              <a:spcBef>
                <a:spcPts val="1200"/>
              </a:spcBef>
              <a:spcAft>
                <a:spcPts val="1200"/>
              </a:spcAft>
              <a:buFont typeface="Wingdings 3" panose="05040102010807070707" pitchFamily="18" charset="2"/>
              <a:buChar char=""/>
            </a:pPr>
            <a:r>
              <a:rPr lang="en-US" sz="2200" dirty="0">
                <a:latin typeface="Calibri" panose="020F0502020204030204" pitchFamily="34" charset="0"/>
                <a:cs typeface="Calibri" panose="020F0502020204030204" pitchFamily="34" charset="0"/>
              </a:rPr>
              <a:t>Develop and implement procedures for how transportation to maintain foster youth in their schools of origin, when in their best interest, will be provided, arranged and funded.</a:t>
            </a:r>
          </a:p>
          <a:p>
            <a:pPr marL="684213" indent="-401638">
              <a:spcBef>
                <a:spcPts val="1200"/>
              </a:spcBef>
              <a:spcAft>
                <a:spcPts val="1200"/>
              </a:spcAft>
              <a:buFont typeface="Wingdings 3" panose="05040102010807070707" pitchFamily="18" charset="2"/>
              <a:buChar char=""/>
            </a:pPr>
            <a:r>
              <a:rPr lang="en-US" sz="2200" dirty="0">
                <a:latin typeface="Calibri" panose="020F0502020204030204" pitchFamily="34" charset="0"/>
                <a:cs typeface="Calibri" panose="020F0502020204030204" pitchFamily="34" charset="0"/>
              </a:rPr>
              <a:t>Develop procedures to maintain foster youth in their school of origin during any dispute around transportation funding.</a:t>
            </a:r>
          </a:p>
          <a:p>
            <a:endParaRPr lang="en-US" dirty="0"/>
          </a:p>
        </p:txBody>
      </p:sp>
      <p:pic>
        <p:nvPicPr>
          <p:cNvPr id="4" name="Picture 3" descr="Michigan Department of Education logo" title="MDE Logo">
            <a:extLst>
              <a:ext uri="{FF2B5EF4-FFF2-40B4-BE49-F238E27FC236}">
                <a16:creationId xmlns:a16="http://schemas.microsoft.com/office/drawing/2014/main" id="{40A4EE32-46FE-4385-AAFA-3CB52713B1A8}"/>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1682CE7C-96B2-4196-AB41-03CBD4893F45}"/>
              </a:ext>
            </a:extLst>
          </p:cNvPr>
          <p:cNvSpPr>
            <a:spLocks noGrp="1"/>
          </p:cNvSpPr>
          <p:nvPr>
            <p:ph type="sldNum" sz="quarter" idx="12"/>
          </p:nvPr>
        </p:nvSpPr>
        <p:spPr/>
        <p:txBody>
          <a:bodyPr/>
          <a:lstStyle/>
          <a:p>
            <a:fld id="{D57F1E4F-1CFF-5643-939E-217C01CDF565}" type="slidenum">
              <a:rPr lang="en-US" smtClean="0"/>
              <a:pPr/>
              <a:t>15</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78982"/>
            <a:ext cx="2070292" cy="685800"/>
          </a:xfrm>
          <a:prstGeom prst="rect">
            <a:avLst/>
          </a:prstGeom>
        </p:spPr>
      </p:pic>
    </p:spTree>
    <p:extLst>
      <p:ext uri="{BB962C8B-B14F-4D97-AF65-F5344CB8AC3E}">
        <p14:creationId xmlns:p14="http://schemas.microsoft.com/office/powerpoint/2010/main" val="2960770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A79873-0524-43FE-8624-A22343734202}"/>
              </a:ext>
            </a:extLst>
          </p:cNvPr>
          <p:cNvSpPr>
            <a:spLocks noGrp="1"/>
          </p:cNvSpPr>
          <p:nvPr>
            <p:ph type="title"/>
          </p:nvPr>
        </p:nvSpPr>
        <p:spPr>
          <a:xfrm>
            <a:off x="2647952" y="5837274"/>
            <a:ext cx="5943599" cy="669852"/>
          </a:xfrm>
        </p:spPr>
        <p:txBody>
          <a:bodyPr>
            <a:normAutofit/>
          </a:bodyPr>
          <a:lstStyle/>
          <a:p>
            <a:r>
              <a:rPr lang="en-US" sz="3200" dirty="0"/>
              <a:t>www.Michigan.gov/eem</a:t>
            </a:r>
          </a:p>
        </p:txBody>
      </p:sp>
      <p:sp>
        <p:nvSpPr>
          <p:cNvPr id="6" name="Text Placeholder 5">
            <a:extLst>
              <a:ext uri="{FF2B5EF4-FFF2-40B4-BE49-F238E27FC236}">
                <a16:creationId xmlns:a16="http://schemas.microsoft.com/office/drawing/2014/main" id="{E921FD9E-CABC-43FF-A4F5-0768313D76A7}"/>
              </a:ext>
            </a:extLst>
          </p:cNvPr>
          <p:cNvSpPr>
            <a:spLocks noGrp="1"/>
          </p:cNvSpPr>
          <p:nvPr>
            <p:ph type="body" sz="quarter" idx="14"/>
          </p:nvPr>
        </p:nvSpPr>
        <p:spPr>
          <a:xfrm>
            <a:off x="7753739" y="609600"/>
            <a:ext cx="3323836" cy="5355102"/>
          </a:xfrm>
        </p:spPr>
        <p:txBody>
          <a:bodyPr>
            <a:normAutofit fontScale="92500" lnSpcReduction="20000"/>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Directions for Accessing Contacts in the Educational Entity Master (EEM)</a:t>
            </a:r>
          </a:p>
          <a:p>
            <a:pPr marL="285750" lvl="0" indent="-285750">
              <a:buFont typeface="Arial" panose="020B0604020202020204" pitchFamily="34" charset="0"/>
              <a:buChar char="•"/>
            </a:pPr>
            <a:r>
              <a:rPr lang="en-US" dirty="0">
                <a:latin typeface="Calibri" panose="020F0502020204030204" pitchFamily="34" charset="0"/>
                <a:cs typeface="Calibri" panose="020F0502020204030204" pitchFamily="34" charset="0"/>
              </a:rPr>
              <a:t>Access the website: </a:t>
            </a:r>
            <a:r>
              <a:rPr lang="en-US" u="sng" dirty="0">
                <a:latin typeface="Calibri" panose="020F0502020204030204" pitchFamily="34" charset="0"/>
                <a:cs typeface="Calibri" panose="020F0502020204030204" pitchFamily="34" charset="0"/>
              </a:rPr>
              <a:t>https://cepi.state.mi.us/eem/EntitySearchQuick.aspx</a:t>
            </a:r>
            <a:r>
              <a:rPr lang="en-US" dirty="0">
                <a:latin typeface="Calibri" panose="020F0502020204030204" pitchFamily="34" charset="0"/>
                <a:cs typeface="Calibri" panose="020F0502020204030204" pitchFamily="34" charset="0"/>
              </a:rPr>
              <a:t>Click “Search”</a:t>
            </a:r>
          </a:p>
          <a:p>
            <a:pPr marL="285750" lvl="0" indent="-285750">
              <a:buFont typeface="Arial" panose="020B0604020202020204" pitchFamily="34" charset="0"/>
              <a:buChar char="•"/>
            </a:pPr>
            <a:r>
              <a:rPr lang="en-US" dirty="0">
                <a:latin typeface="Calibri" panose="020F0502020204030204" pitchFamily="34" charset="0"/>
                <a:cs typeface="Calibri" panose="020F0502020204030204" pitchFamily="34" charset="0"/>
              </a:rPr>
              <a:t>Select “Quick”</a:t>
            </a:r>
          </a:p>
          <a:p>
            <a:pPr marL="285750" lvl="0" indent="-285750">
              <a:buFont typeface="Arial" panose="020B0604020202020204" pitchFamily="34" charset="0"/>
              <a:buChar char="•"/>
            </a:pPr>
            <a:r>
              <a:rPr lang="en-US" dirty="0">
                <a:latin typeface="Calibri" panose="020F0502020204030204" pitchFamily="34" charset="0"/>
                <a:cs typeface="Calibri" panose="020F0502020204030204" pitchFamily="34" charset="0"/>
              </a:rPr>
              <a:t>Under “Entity Name” type in the name of the local education agency (LEA) </a:t>
            </a:r>
          </a:p>
          <a:p>
            <a:pPr marL="285750" lvl="0" indent="-285750">
              <a:buFont typeface="Arial" panose="020B0604020202020204" pitchFamily="34" charset="0"/>
              <a:buChar char="•"/>
            </a:pPr>
            <a:r>
              <a:rPr lang="en-US" dirty="0">
                <a:latin typeface="Calibri" panose="020F0502020204030204" pitchFamily="34" charset="0"/>
                <a:cs typeface="Calibri" panose="020F0502020204030204" pitchFamily="34" charset="0"/>
              </a:rPr>
              <a:t>Click “Search”</a:t>
            </a:r>
          </a:p>
          <a:p>
            <a:pPr marL="285750" lvl="0" indent="-285750">
              <a:buFont typeface="Arial" panose="020B0604020202020204" pitchFamily="34" charset="0"/>
              <a:buChar char="•"/>
            </a:pPr>
            <a:r>
              <a:rPr lang="en-US" dirty="0">
                <a:latin typeface="Calibri" panose="020F0502020204030204" pitchFamily="34" charset="0"/>
                <a:cs typeface="Calibri" panose="020F0502020204030204" pitchFamily="34" charset="0"/>
              </a:rPr>
              <a:t>Select the district from the list (there may be several pages to look through), click on the blue underlined name</a:t>
            </a:r>
          </a:p>
          <a:p>
            <a:pPr marL="285750" lvl="0" indent="-285750">
              <a:buFont typeface="Arial" panose="020B0604020202020204" pitchFamily="34" charset="0"/>
              <a:buChar char="•"/>
            </a:pPr>
            <a:r>
              <a:rPr lang="en-US" dirty="0">
                <a:latin typeface="Calibri" panose="020F0502020204030204" pitchFamily="34" charset="0"/>
                <a:cs typeface="Calibri" panose="020F0502020204030204" pitchFamily="34" charset="0"/>
              </a:rPr>
              <a:t>Scroll to the bottom of the page</a:t>
            </a:r>
          </a:p>
          <a:p>
            <a:pPr marL="285750" lvl="0" indent="-285750">
              <a:buFont typeface="Arial" panose="020B0604020202020204" pitchFamily="34" charset="0"/>
              <a:buChar char="•"/>
            </a:pPr>
            <a:r>
              <a:rPr lang="en-US" dirty="0">
                <a:latin typeface="Calibri" panose="020F0502020204030204" pitchFamily="34" charset="0"/>
                <a:cs typeface="Calibri" panose="020F0502020204030204" pitchFamily="34" charset="0"/>
              </a:rPr>
              <a:t>Under the Admin/Contacts tab, using the scroll bar, find “Foster Care Liaison”</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There will be a name and a phone number listed. If you would like an email address, click on the “Details” button to find the person’s contact email. </a:t>
            </a:r>
          </a:p>
          <a:p>
            <a:endParaRPr lang="en-US" dirty="0">
              <a:latin typeface="Calibri" panose="020F0502020204030204" pitchFamily="34" charset="0"/>
              <a:cs typeface="Calibri" panose="020F0502020204030204" pitchFamily="34" charset="0"/>
            </a:endParaRPr>
          </a:p>
        </p:txBody>
      </p:sp>
      <p:pic>
        <p:nvPicPr>
          <p:cNvPr id="8" name="Picture 7" descr="Michigan Department of Education logo" title="MDE Logo">
            <a:extLst>
              <a:ext uri="{FF2B5EF4-FFF2-40B4-BE49-F238E27FC236}">
                <a16:creationId xmlns:a16="http://schemas.microsoft.com/office/drawing/2014/main" id="{CEFAB217-9FF7-43A6-9EA2-F3A784332D50}"/>
              </a:ext>
            </a:extLst>
          </p:cNvPr>
          <p:cNvPicPr>
            <a:picLocks noChangeAspect="1"/>
          </p:cNvPicPr>
          <p:nvPr/>
        </p:nvPicPr>
        <p:blipFill>
          <a:blip r:embed="rId2"/>
          <a:stretch>
            <a:fillRect/>
          </a:stretch>
        </p:blipFill>
        <p:spPr>
          <a:xfrm>
            <a:off x="113687" y="6069746"/>
            <a:ext cx="1830024" cy="698736"/>
          </a:xfrm>
          <a:prstGeom prst="rect">
            <a:avLst/>
          </a:prstGeom>
        </p:spPr>
      </p:pic>
      <p:sp>
        <p:nvSpPr>
          <p:cNvPr id="2" name="Slide Number Placeholder 1">
            <a:extLst>
              <a:ext uri="{FF2B5EF4-FFF2-40B4-BE49-F238E27FC236}">
                <a16:creationId xmlns:a16="http://schemas.microsoft.com/office/drawing/2014/main" id="{D7420517-DD33-420A-8CC8-41845982D809}"/>
              </a:ext>
            </a:extLst>
          </p:cNvPr>
          <p:cNvSpPr>
            <a:spLocks noGrp="1"/>
          </p:cNvSpPr>
          <p:nvPr>
            <p:ph type="sldNum" sz="quarter" idx="12"/>
          </p:nvPr>
        </p:nvSpPr>
        <p:spPr/>
        <p:txBody>
          <a:bodyPr/>
          <a:lstStyle/>
          <a:p>
            <a:fld id="{D57F1E4F-1CFF-5643-939E-217C01CDF565}" type="slidenum">
              <a:rPr lang="en-US" smtClean="0"/>
              <a:pPr/>
              <a:t>16</a:t>
            </a:fld>
            <a:endParaRPr lang="en-US" dirty="0"/>
          </a:p>
        </p:txBody>
      </p:sp>
      <p:pic>
        <p:nvPicPr>
          <p:cNvPr id="7" name="Picture 6" descr="DHHS logo&#10;" title="DHHS logo"/>
          <p:cNvPicPr>
            <a:picLocks noChangeAspect="1"/>
          </p:cNvPicPr>
          <p:nvPr/>
        </p:nvPicPr>
        <p:blipFill>
          <a:blip r:embed="rId3"/>
          <a:stretch>
            <a:fillRect/>
          </a:stretch>
        </p:blipFill>
        <p:spPr>
          <a:xfrm>
            <a:off x="8672321" y="6069746"/>
            <a:ext cx="2070292" cy="685800"/>
          </a:xfrm>
          <a:prstGeom prst="rect">
            <a:avLst/>
          </a:prstGeom>
        </p:spPr>
      </p:pic>
      <p:pic>
        <p:nvPicPr>
          <p:cNvPr id="10" name="Picture 9">
            <a:extLst>
              <a:ext uri="{FF2B5EF4-FFF2-40B4-BE49-F238E27FC236}">
                <a16:creationId xmlns:a16="http://schemas.microsoft.com/office/drawing/2014/main" id="{7E00AE2D-CAC3-42FA-BBDC-B419F352B7D6}"/>
              </a:ext>
            </a:extLst>
          </p:cNvPr>
          <p:cNvPicPr/>
          <p:nvPr/>
        </p:nvPicPr>
        <p:blipFill>
          <a:blip r:embed="rId4"/>
          <a:stretch>
            <a:fillRect/>
          </a:stretch>
        </p:blipFill>
        <p:spPr>
          <a:xfrm>
            <a:off x="485192" y="350874"/>
            <a:ext cx="6840677" cy="5613828"/>
          </a:xfrm>
          <a:prstGeom prst="rect">
            <a:avLst/>
          </a:prstGeom>
        </p:spPr>
      </p:pic>
    </p:spTree>
    <p:extLst>
      <p:ext uri="{BB962C8B-B14F-4D97-AF65-F5344CB8AC3E}">
        <p14:creationId xmlns:p14="http://schemas.microsoft.com/office/powerpoint/2010/main" val="841000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384E9-A558-4993-BF5D-966F254B9D43}"/>
              </a:ext>
            </a:extLst>
          </p:cNvPr>
          <p:cNvSpPr>
            <a:spLocks noGrp="1"/>
          </p:cNvSpPr>
          <p:nvPr>
            <p:ph type="title"/>
          </p:nvPr>
        </p:nvSpPr>
        <p:spPr>
          <a:xfrm>
            <a:off x="684213" y="452761"/>
            <a:ext cx="10058400" cy="727969"/>
          </a:xfrm>
        </p:spPr>
        <p:txBody>
          <a:bodyPr>
            <a:normAutofit/>
          </a:bodyPr>
          <a:lstStyle/>
          <a:p>
            <a:pPr algn="ctr"/>
            <a:r>
              <a:rPr lang="en-US" sz="3600" dirty="0">
                <a:latin typeface="Calibri" panose="020F0502020204030204" pitchFamily="34" charset="0"/>
                <a:cs typeface="Calibri" panose="020F0502020204030204" pitchFamily="34" charset="0"/>
              </a:rPr>
              <a:t>Best Interest Factors</a:t>
            </a:r>
          </a:p>
        </p:txBody>
      </p:sp>
      <p:sp>
        <p:nvSpPr>
          <p:cNvPr id="3" name="Text Placeholder 2">
            <a:extLst>
              <a:ext uri="{FF2B5EF4-FFF2-40B4-BE49-F238E27FC236}">
                <a16:creationId xmlns:a16="http://schemas.microsoft.com/office/drawing/2014/main" id="{0BB8F08A-B75C-40B2-8F6D-3BAA4699E95C}"/>
              </a:ext>
            </a:extLst>
          </p:cNvPr>
          <p:cNvSpPr>
            <a:spLocks noGrp="1"/>
          </p:cNvSpPr>
          <p:nvPr>
            <p:ph type="body" idx="1"/>
          </p:nvPr>
        </p:nvSpPr>
        <p:spPr>
          <a:xfrm>
            <a:off x="213065" y="1322362"/>
            <a:ext cx="11008310" cy="4672037"/>
          </a:xfrm>
        </p:spPr>
        <p:txBody>
          <a:bodyPr>
            <a:normAutofit fontScale="85000" lnSpcReduction="10000"/>
          </a:bodyPr>
          <a:lstStyle/>
          <a:p>
            <a:pPr>
              <a:lnSpc>
                <a:spcPct val="85000"/>
              </a:lnSpc>
              <a:spcBef>
                <a:spcPts val="0"/>
              </a:spcBef>
              <a:spcAft>
                <a:spcPts val="900"/>
              </a:spcAft>
              <a:defRPr/>
            </a:pPr>
            <a:r>
              <a:rPr lang="en-US" sz="2800" b="1" dirty="0">
                <a:latin typeface="Calibri" panose="020F0502020204030204" pitchFamily="34" charset="0"/>
                <a:cs typeface="Calibri" panose="020F0502020204030204" pitchFamily="34" charset="0"/>
              </a:rPr>
              <a:t>Foster care workers must consider the following factors regarding school placement: </a:t>
            </a:r>
          </a:p>
          <a:p>
            <a:pPr marL="628650" lvl="1">
              <a:lnSpc>
                <a:spcPct val="85000"/>
              </a:lnSpc>
              <a:spcBef>
                <a:spcPts val="300"/>
              </a:spcBef>
              <a:spcAft>
                <a:spcPts val="300"/>
              </a:spcAft>
              <a:buSzPct val="90000"/>
              <a:buFont typeface="Courier New" panose="02070309020205020404" pitchFamily="49" charset="0"/>
              <a:buChar char="o"/>
              <a:defRPr/>
            </a:pPr>
            <a:r>
              <a:rPr lang="en-US" sz="2400" dirty="0">
                <a:latin typeface="Calibri" panose="020F0502020204030204" pitchFamily="34" charset="0"/>
                <a:cs typeface="Calibri" panose="020F0502020204030204" pitchFamily="34" charset="0"/>
              </a:rPr>
              <a:t>The parents or guardians and child’s school of preference.</a:t>
            </a:r>
          </a:p>
          <a:p>
            <a:pPr marL="628650" lvl="1">
              <a:lnSpc>
                <a:spcPct val="85000"/>
              </a:lnSpc>
              <a:spcBef>
                <a:spcPts val="300"/>
              </a:spcBef>
              <a:spcAft>
                <a:spcPts val="300"/>
              </a:spcAft>
              <a:buSzPct val="90000"/>
              <a:buFont typeface="Courier New" panose="02070309020205020404" pitchFamily="49" charset="0"/>
              <a:buChar char="o"/>
              <a:defRPr/>
            </a:pPr>
            <a:r>
              <a:rPr lang="en-US" sz="2400" dirty="0">
                <a:latin typeface="Calibri" panose="020F0502020204030204" pitchFamily="34" charset="0"/>
                <a:cs typeface="Calibri" panose="020F0502020204030204" pitchFamily="34" charset="0"/>
              </a:rPr>
              <a:t>Educational input from school personnel and district liaison.</a:t>
            </a:r>
          </a:p>
          <a:p>
            <a:pPr marL="628650" lvl="1">
              <a:lnSpc>
                <a:spcPct val="85000"/>
              </a:lnSpc>
              <a:spcBef>
                <a:spcPts val="300"/>
              </a:spcBef>
              <a:spcAft>
                <a:spcPts val="300"/>
              </a:spcAft>
              <a:buSzPct val="90000"/>
              <a:buFont typeface="Courier New" panose="02070309020205020404" pitchFamily="49" charset="0"/>
              <a:buChar char="o"/>
              <a:defRPr/>
            </a:pPr>
            <a:r>
              <a:rPr lang="en-US" sz="2400" u="sng" dirty="0">
                <a:latin typeface="Calibri" panose="020F0502020204030204" pitchFamily="34" charset="0"/>
                <a:cs typeface="Calibri" panose="020F0502020204030204" pitchFamily="34" charset="0"/>
              </a:rPr>
              <a:t>The child’s/youth’s</a:t>
            </a:r>
            <a:r>
              <a:rPr lang="en-US" sz="2400" dirty="0">
                <a:latin typeface="Calibri" panose="020F0502020204030204" pitchFamily="34" charset="0"/>
                <a:cs typeface="Calibri" panose="020F0502020204030204" pitchFamily="34" charset="0"/>
              </a:rPr>
              <a:t>: </a:t>
            </a:r>
          </a:p>
          <a:p>
            <a:pPr lvl="2">
              <a:lnSpc>
                <a:spcPct val="85000"/>
              </a:lnSpc>
              <a:spcBef>
                <a:spcPts val="600"/>
              </a:spcBef>
              <a:buSzPct val="1000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Social and emotional state </a:t>
            </a:r>
          </a:p>
          <a:p>
            <a:pPr lvl="2">
              <a:lnSpc>
                <a:spcPct val="85000"/>
              </a:lnSpc>
              <a:spcBef>
                <a:spcPts val="600"/>
              </a:spcBef>
              <a:buSzPct val="1000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Academic achievement/strengths/weaknesses</a:t>
            </a:r>
          </a:p>
          <a:p>
            <a:pPr lvl="2">
              <a:lnSpc>
                <a:spcPct val="85000"/>
              </a:lnSpc>
              <a:spcBef>
                <a:spcPts val="600"/>
              </a:spcBef>
              <a:buSzPct val="1000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Continuity of relationships</a:t>
            </a:r>
          </a:p>
          <a:p>
            <a:pPr lvl="2">
              <a:lnSpc>
                <a:spcPct val="85000"/>
              </a:lnSpc>
              <a:spcBef>
                <a:spcPts val="600"/>
              </a:spcBef>
              <a:buSzPct val="1000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Special education programming </a:t>
            </a:r>
          </a:p>
          <a:p>
            <a:pPr lvl="2">
              <a:lnSpc>
                <a:spcPct val="85000"/>
              </a:lnSpc>
              <a:spcBef>
                <a:spcPts val="600"/>
              </a:spcBef>
              <a:buSzPct val="1000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Extra-curricular activity participation </a:t>
            </a:r>
          </a:p>
          <a:p>
            <a:pPr lvl="2">
              <a:lnSpc>
                <a:spcPct val="85000"/>
              </a:lnSpc>
              <a:spcBef>
                <a:spcPts val="600"/>
              </a:spcBef>
              <a:buSzPct val="1000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Distance/travel time to and from current school/new placement and the impact of commute on the child</a:t>
            </a:r>
          </a:p>
          <a:p>
            <a:pPr lvl="2">
              <a:lnSpc>
                <a:spcPct val="85000"/>
              </a:lnSpc>
              <a:spcBef>
                <a:spcPts val="600"/>
              </a:spcBef>
              <a:buSzPct val="1000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Supportive relationships and/or services</a:t>
            </a:r>
          </a:p>
          <a:p>
            <a:pPr lvl="2">
              <a:lnSpc>
                <a:spcPct val="85000"/>
              </a:lnSpc>
              <a:spcBef>
                <a:spcPts val="600"/>
              </a:spcBef>
              <a:buSzPct val="100000"/>
              <a:buFont typeface="Arial" panose="020B0604020202020204" pitchFamily="34" charset="0"/>
              <a:buChar char="•"/>
              <a:defRPr/>
            </a:pPr>
            <a:r>
              <a:rPr lang="en-US" sz="2400" spc="-50" dirty="0">
                <a:latin typeface="Calibri" panose="020F0502020204030204" pitchFamily="34" charset="0"/>
                <a:cs typeface="Calibri" panose="020F0502020204030204" pitchFamily="34" charset="0"/>
              </a:rPr>
              <a:t>Length of anticipated stay in placement and permanency plan</a:t>
            </a:r>
          </a:p>
          <a:p>
            <a:endParaRPr lang="en-US" dirty="0"/>
          </a:p>
        </p:txBody>
      </p:sp>
      <p:pic>
        <p:nvPicPr>
          <p:cNvPr id="4" name="Picture 3" descr="Michigan Department of Education logo" title="MDE Logo">
            <a:extLst>
              <a:ext uri="{FF2B5EF4-FFF2-40B4-BE49-F238E27FC236}">
                <a16:creationId xmlns:a16="http://schemas.microsoft.com/office/drawing/2014/main" id="{6E8B50C7-78C7-45B6-B424-2EAD478616AA}"/>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AB6AA1C0-DFBC-4E10-BE75-6CC06A22F5DA}"/>
              </a:ext>
            </a:extLst>
          </p:cNvPr>
          <p:cNvSpPr>
            <a:spLocks noGrp="1"/>
          </p:cNvSpPr>
          <p:nvPr>
            <p:ph type="sldNum" sz="quarter" idx="12"/>
          </p:nvPr>
        </p:nvSpPr>
        <p:spPr/>
        <p:txBody>
          <a:bodyPr/>
          <a:lstStyle/>
          <a:p>
            <a:fld id="{D57F1E4F-1CFF-5643-939E-217C01CDF565}" type="slidenum">
              <a:rPr lang="en-US" smtClean="0"/>
              <a:pPr/>
              <a:t>17</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3536581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46567-1C76-48B1-938F-D8F0EF1443F4}"/>
              </a:ext>
            </a:extLst>
          </p:cNvPr>
          <p:cNvSpPr>
            <a:spLocks noGrp="1"/>
          </p:cNvSpPr>
          <p:nvPr>
            <p:ph type="title"/>
          </p:nvPr>
        </p:nvSpPr>
        <p:spPr>
          <a:xfrm>
            <a:off x="684212" y="685800"/>
            <a:ext cx="10058400" cy="898451"/>
          </a:xfrm>
        </p:spPr>
        <p:txBody>
          <a:bodyPr>
            <a:noAutofit/>
          </a:bodyPr>
          <a:lstStyle/>
          <a:p>
            <a:pPr algn="ctr"/>
            <a:r>
              <a:rPr lang="en-US" sz="3600" dirty="0">
                <a:latin typeface="Calibri" panose="020F0502020204030204" pitchFamily="34" charset="0"/>
                <a:cs typeface="Calibri" panose="020F0502020204030204" pitchFamily="34" charset="0"/>
              </a:rPr>
              <a:t>Michigan Revised School Code</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Act 451 MCL 380.1148(2)</a:t>
            </a:r>
          </a:p>
        </p:txBody>
      </p:sp>
      <p:sp>
        <p:nvSpPr>
          <p:cNvPr id="3" name="Text Placeholder 2">
            <a:extLst>
              <a:ext uri="{FF2B5EF4-FFF2-40B4-BE49-F238E27FC236}">
                <a16:creationId xmlns:a16="http://schemas.microsoft.com/office/drawing/2014/main" id="{A601AA78-5093-40D7-82B7-BE23C1C9CC90}"/>
              </a:ext>
            </a:extLst>
          </p:cNvPr>
          <p:cNvSpPr>
            <a:spLocks noGrp="1"/>
          </p:cNvSpPr>
          <p:nvPr>
            <p:ph type="body" idx="1"/>
          </p:nvPr>
        </p:nvSpPr>
        <p:spPr>
          <a:xfrm>
            <a:off x="684212" y="1658678"/>
            <a:ext cx="10998802" cy="4274289"/>
          </a:xfrm>
        </p:spPr>
        <p:txBody>
          <a:bodyPr>
            <a:normAutofit/>
          </a:bodyPr>
          <a:lstStyle/>
          <a:p>
            <a:pPr>
              <a:lnSpc>
                <a:spcPct val="90000"/>
              </a:lnSpc>
              <a:spcBef>
                <a:spcPts val="1200"/>
              </a:spcBef>
              <a:spcAft>
                <a:spcPts val="1200"/>
              </a:spcAft>
            </a:pPr>
            <a:r>
              <a:rPr lang="en-US" sz="2800" b="1" dirty="0">
                <a:latin typeface="Calibri" panose="020F0502020204030204" pitchFamily="34" charset="0"/>
                <a:cs typeface="Calibri" panose="020F0502020204030204" pitchFamily="34" charset="0"/>
              </a:rPr>
              <a:t>In 2009, Michigan revised the school code:</a:t>
            </a:r>
          </a:p>
          <a:p>
            <a:pPr marL="460375" lvl="1" indent="-344488">
              <a:lnSpc>
                <a:spcPct val="90000"/>
              </a:lnSpc>
              <a:spcBef>
                <a:spcPts val="1200"/>
              </a:spcBef>
              <a:spcAft>
                <a:spcPts val="1200"/>
              </a:spcAft>
              <a:buSzPct val="90000"/>
            </a:pPr>
            <a:r>
              <a:rPr lang="en-US" sz="2800" dirty="0">
                <a:latin typeface="Calibri" panose="020F0502020204030204" pitchFamily="34" charset="0"/>
                <a:cs typeface="Calibri" panose="020F0502020204030204" pitchFamily="34" charset="0"/>
              </a:rPr>
              <a:t>A school district must allow a student to enroll in and attend the appropriate grade in the school selected by the Department of Health and Human Services or a child placing agency </a:t>
            </a:r>
            <a:r>
              <a:rPr lang="en-US" sz="2800" u="sng" dirty="0">
                <a:latin typeface="Calibri" panose="020F0502020204030204" pitchFamily="34" charset="0"/>
                <a:cs typeface="Calibri" panose="020F0502020204030204" pitchFamily="34" charset="0"/>
              </a:rPr>
              <a:t>without regard to whether or not the student is residing in that district</a:t>
            </a:r>
            <a:r>
              <a:rPr lang="en-US" sz="2800" dirty="0">
                <a:latin typeface="Calibri" panose="020F0502020204030204" pitchFamily="34" charset="0"/>
                <a:cs typeface="Calibri" panose="020F0502020204030204" pitchFamily="34" charset="0"/>
              </a:rPr>
              <a:t>. </a:t>
            </a:r>
          </a:p>
          <a:p>
            <a:pPr marL="460375" lvl="1" indent="-344488">
              <a:lnSpc>
                <a:spcPct val="90000"/>
              </a:lnSpc>
              <a:spcBef>
                <a:spcPts val="1200"/>
              </a:spcBef>
              <a:spcAft>
                <a:spcPts val="1200"/>
              </a:spcAft>
              <a:buSzPct val="90000"/>
            </a:pPr>
            <a:r>
              <a:rPr lang="en-US" sz="2800" dirty="0">
                <a:latin typeface="Calibri" panose="020F0502020204030204" pitchFamily="34" charset="0"/>
                <a:cs typeface="Calibri" panose="020F0502020204030204" pitchFamily="34" charset="0"/>
              </a:rPr>
              <a:t>If the selection results in a student transferring to another school, the school records must immediately be transferred to that new school.</a:t>
            </a:r>
          </a:p>
          <a:p>
            <a:endParaRPr lang="en-US" dirty="0"/>
          </a:p>
        </p:txBody>
      </p:sp>
      <p:pic>
        <p:nvPicPr>
          <p:cNvPr id="4" name="Picture 3" descr="Michigan Department of Education logo" title="MDE Logo">
            <a:extLst>
              <a:ext uri="{FF2B5EF4-FFF2-40B4-BE49-F238E27FC236}">
                <a16:creationId xmlns:a16="http://schemas.microsoft.com/office/drawing/2014/main" id="{16899199-B8D4-489D-BCC3-D435DF55BCB7}"/>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A106BCC6-C6B6-45CD-A2C1-6E776151E948}"/>
              </a:ext>
            </a:extLst>
          </p:cNvPr>
          <p:cNvSpPr>
            <a:spLocks noGrp="1"/>
          </p:cNvSpPr>
          <p:nvPr>
            <p:ph type="sldNum" sz="quarter" idx="12"/>
          </p:nvPr>
        </p:nvSpPr>
        <p:spPr/>
        <p:txBody>
          <a:bodyPr/>
          <a:lstStyle/>
          <a:p>
            <a:fld id="{D57F1E4F-1CFF-5643-939E-217C01CDF565}" type="slidenum">
              <a:rPr lang="en-US" smtClean="0"/>
              <a:pPr/>
              <a:t>18</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2038059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3E0D2-0D63-42A0-8B0E-736AC62FD89C}"/>
              </a:ext>
            </a:extLst>
          </p:cNvPr>
          <p:cNvSpPr>
            <a:spLocks noGrp="1"/>
          </p:cNvSpPr>
          <p:nvPr>
            <p:ph type="title"/>
          </p:nvPr>
        </p:nvSpPr>
        <p:spPr>
          <a:xfrm>
            <a:off x="684212" y="320675"/>
            <a:ext cx="10193517" cy="1240839"/>
          </a:xfrm>
        </p:spPr>
        <p:txBody>
          <a:bodyPr/>
          <a:lstStyle/>
          <a:p>
            <a:pPr algn="ctr">
              <a:defRPr/>
            </a:pPr>
            <a:r>
              <a:rPr lang="en-US" dirty="0">
                <a:latin typeface="Calibri" panose="020F0502020204030204" pitchFamily="34" charset="0"/>
                <a:cs typeface="Calibri" panose="020F0502020204030204" pitchFamily="34" charset="0"/>
              </a:rPr>
              <a:t>ESSA: DISPUTE INITIATION</a:t>
            </a:r>
          </a:p>
        </p:txBody>
      </p:sp>
      <p:sp>
        <p:nvSpPr>
          <p:cNvPr id="3" name="Content Placeholder 2">
            <a:extLst>
              <a:ext uri="{FF2B5EF4-FFF2-40B4-BE49-F238E27FC236}">
                <a16:creationId xmlns:a16="http://schemas.microsoft.com/office/drawing/2014/main" id="{8C10BF58-EF07-4E9A-B227-5CF0F9B6B0C9}"/>
              </a:ext>
            </a:extLst>
          </p:cNvPr>
          <p:cNvSpPr>
            <a:spLocks noGrp="1"/>
          </p:cNvSpPr>
          <p:nvPr>
            <p:ph idx="1"/>
          </p:nvPr>
        </p:nvSpPr>
        <p:spPr>
          <a:xfrm>
            <a:off x="782425" y="1406769"/>
            <a:ext cx="9785022" cy="4298893"/>
          </a:xfrm>
        </p:spPr>
        <p:txBody>
          <a:bodyPr>
            <a:normAutofit fontScale="55000" lnSpcReduction="20000"/>
          </a:bodyPr>
          <a:lstStyle/>
          <a:p>
            <a:pPr marL="0" indent="0">
              <a:buNone/>
              <a:defRPr/>
            </a:pPr>
            <a:r>
              <a:rPr lang="en-US" sz="5800" dirty="0">
                <a:latin typeface="Calibri" panose="020F0502020204030204" pitchFamily="34" charset="0"/>
                <a:cs typeface="Calibri" panose="020F0502020204030204" pitchFamily="34" charset="0"/>
              </a:rPr>
              <a:t>Responsibilities during a dispute:</a:t>
            </a:r>
          </a:p>
          <a:p>
            <a:pPr marL="0" indent="0">
              <a:buNone/>
              <a:defRPr/>
            </a:pPr>
            <a:endParaRPr lang="en-US" sz="3600" dirty="0">
              <a:latin typeface="Calibri" panose="020F0502020204030204" pitchFamily="34" charset="0"/>
              <a:cs typeface="Calibri" panose="020F0502020204030204" pitchFamily="34" charset="0"/>
            </a:endParaRPr>
          </a:p>
          <a:p>
            <a:pPr lvl="1">
              <a:buFont typeface="Courier New" panose="02070309020205020404" pitchFamily="49" charset="0"/>
              <a:buChar char="o"/>
              <a:defRPr/>
            </a:pPr>
            <a:r>
              <a:rPr lang="en-US" sz="4400" dirty="0">
                <a:solidFill>
                  <a:schemeClr val="tx1"/>
                </a:solidFill>
                <a:latin typeface="Calibri" panose="020F0502020204030204" pitchFamily="34" charset="0"/>
                <a:cs typeface="Calibri" panose="020F0502020204030204" pitchFamily="34" charset="0"/>
              </a:rPr>
              <a:t>LEAs </a:t>
            </a:r>
            <a:r>
              <a:rPr lang="en-US" sz="4400" b="1" dirty="0">
                <a:solidFill>
                  <a:schemeClr val="tx1"/>
                </a:solidFill>
                <a:latin typeface="Calibri" panose="020F0502020204030204" pitchFamily="34" charset="0"/>
                <a:cs typeface="Calibri" panose="020F0502020204030204" pitchFamily="34" charset="0"/>
              </a:rPr>
              <a:t>MUST</a:t>
            </a:r>
            <a:r>
              <a:rPr lang="en-US" sz="4400" dirty="0">
                <a:solidFill>
                  <a:schemeClr val="tx1"/>
                </a:solidFill>
                <a:latin typeface="Calibri" panose="020F0502020204030204" pitchFamily="34" charset="0"/>
                <a:cs typeface="Calibri" panose="020F0502020204030204" pitchFamily="34" charset="0"/>
              </a:rPr>
              <a:t> ensure that children in foster care needing transportation to the school of origin receive such transportation in a cost-effective manner (ESEA 1112(c)(5)(B)(i)). </a:t>
            </a:r>
          </a:p>
          <a:p>
            <a:pPr lvl="1">
              <a:buFont typeface="Courier New" panose="02070309020205020404" pitchFamily="49" charset="0"/>
              <a:buChar char="o"/>
              <a:defRPr/>
            </a:pPr>
            <a:endParaRPr lang="en-US" sz="4400" dirty="0">
              <a:solidFill>
                <a:schemeClr val="tx1"/>
              </a:solidFill>
              <a:latin typeface="Calibri" panose="020F0502020204030204" pitchFamily="34" charset="0"/>
              <a:cs typeface="Calibri" panose="020F0502020204030204" pitchFamily="34" charset="0"/>
            </a:endParaRPr>
          </a:p>
          <a:p>
            <a:pPr lvl="1">
              <a:buFont typeface="Courier New" panose="02070309020205020404" pitchFamily="49" charset="0"/>
              <a:buChar char="o"/>
              <a:defRPr/>
            </a:pPr>
            <a:r>
              <a:rPr lang="en-US" sz="4400" dirty="0">
                <a:solidFill>
                  <a:schemeClr val="tx1"/>
                </a:solidFill>
                <a:latin typeface="Calibri" panose="020F0502020204030204" pitchFamily="34" charset="0"/>
                <a:cs typeface="Calibri" panose="020F0502020204030204" pitchFamily="34" charset="0"/>
              </a:rPr>
              <a:t>The LEA </a:t>
            </a:r>
            <a:r>
              <a:rPr lang="en-US" sz="4400" b="1" dirty="0">
                <a:solidFill>
                  <a:schemeClr val="tx1"/>
                </a:solidFill>
                <a:latin typeface="Calibri" panose="020F0502020204030204" pitchFamily="34" charset="0"/>
                <a:cs typeface="Calibri" panose="020F0502020204030204" pitchFamily="34" charset="0"/>
              </a:rPr>
              <a:t>MUST</a:t>
            </a:r>
            <a:r>
              <a:rPr lang="en-US" sz="4400" dirty="0">
                <a:solidFill>
                  <a:schemeClr val="tx1"/>
                </a:solidFill>
                <a:latin typeface="Calibri" panose="020F0502020204030204" pitchFamily="34" charset="0"/>
                <a:cs typeface="Calibri" panose="020F0502020204030204" pitchFamily="34" charset="0"/>
              </a:rPr>
              <a:t> provide or arrange for adequate and appropriate transportation to and from the school of origin while any disputes are being resolved. (This means paying 100% of all costs).</a:t>
            </a:r>
          </a:p>
          <a:p>
            <a:pPr marL="0" indent="0">
              <a:buNone/>
              <a:defRPr/>
            </a:pPr>
            <a:endParaRPr lang="en-US" sz="3200" dirty="0">
              <a:latin typeface="Calibri" panose="020F0502020204030204" pitchFamily="34" charset="0"/>
              <a:cs typeface="Calibri" panose="020F0502020204030204" pitchFamily="34" charset="0"/>
            </a:endParaRPr>
          </a:p>
          <a:p>
            <a:pPr marL="0" indent="0">
              <a:buNone/>
              <a:defRPr/>
            </a:pPr>
            <a:r>
              <a:rPr lang="en-US" dirty="0">
                <a:latin typeface="Calibri" panose="020F0502020204030204" pitchFamily="34" charset="0"/>
                <a:cs typeface="Calibri" panose="020F0502020204030204" pitchFamily="34" charset="0"/>
              </a:rPr>
              <a:t>							</a:t>
            </a:r>
          </a:p>
        </p:txBody>
      </p:sp>
      <p:pic>
        <p:nvPicPr>
          <p:cNvPr id="6" name="Picture 5" descr="Michigan Department of Education logo" title="MDE Logo">
            <a:extLst>
              <a:ext uri="{FF2B5EF4-FFF2-40B4-BE49-F238E27FC236}">
                <a16:creationId xmlns:a16="http://schemas.microsoft.com/office/drawing/2014/main" id="{210E6E09-52DA-40FD-89E8-AFBA6044CB5F}"/>
              </a:ext>
            </a:extLst>
          </p:cNvPr>
          <p:cNvPicPr>
            <a:picLocks noChangeAspect="1"/>
          </p:cNvPicPr>
          <p:nvPr/>
        </p:nvPicPr>
        <p:blipFill>
          <a:blip r:embed="rId2"/>
          <a:stretch>
            <a:fillRect/>
          </a:stretch>
        </p:blipFill>
        <p:spPr>
          <a:xfrm>
            <a:off x="113687" y="6069746"/>
            <a:ext cx="1830024" cy="698736"/>
          </a:xfrm>
          <a:prstGeom prst="rect">
            <a:avLst/>
          </a:prstGeom>
        </p:spPr>
      </p:pic>
      <p:pic>
        <p:nvPicPr>
          <p:cNvPr id="7" name="Picture 6" descr="Department of Health and Human Services logo" title="DHHS logo">
            <a:extLst>
              <a:ext uri="{FF2B5EF4-FFF2-40B4-BE49-F238E27FC236}">
                <a16:creationId xmlns:a16="http://schemas.microsoft.com/office/drawing/2014/main" id="{29614FAF-7F52-46AD-968C-5C0961C5E88F}"/>
              </a:ext>
            </a:extLst>
          </p:cNvPr>
          <p:cNvPicPr>
            <a:picLocks noChangeAspect="1"/>
          </p:cNvPicPr>
          <p:nvPr/>
        </p:nvPicPr>
        <p:blipFill>
          <a:blip r:embed="rId3"/>
          <a:stretch>
            <a:fillRect/>
          </a:stretch>
        </p:blipFill>
        <p:spPr>
          <a:xfrm>
            <a:off x="9532301" y="6069746"/>
            <a:ext cx="2070292" cy="685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9686" y="263759"/>
            <a:ext cx="1565576" cy="1499340"/>
          </a:xfrm>
          <a:prstGeom prst="rect">
            <a:avLst/>
          </a:prstGeom>
        </p:spPr>
      </p:pic>
      <p:sp>
        <p:nvSpPr>
          <p:cNvPr id="9" name="Footer Placeholder 8"/>
          <p:cNvSpPr>
            <a:spLocks noGrp="1"/>
          </p:cNvSpPr>
          <p:nvPr>
            <p:ph type="ftr" sz="quarter" idx="11"/>
          </p:nvPr>
        </p:nvSpPr>
        <p:spPr>
          <a:xfrm>
            <a:off x="4800600" y="6492876"/>
            <a:ext cx="2895600" cy="365125"/>
          </a:xfrm>
        </p:spPr>
        <p:txBody>
          <a:bodyPr/>
          <a:lstStyle/>
          <a:p>
            <a:pPr defTabSz="914400"/>
            <a:r>
              <a:rPr lang="en-US" dirty="0">
                <a:solidFill>
                  <a:prstClr val="black">
                    <a:tint val="75000"/>
                  </a:prstClr>
                </a:solidFill>
                <a:latin typeface="Calibri"/>
              </a:rPr>
              <a:t>www.FosteringSuccessMichigan.com</a:t>
            </a:r>
          </a:p>
        </p:txBody>
      </p:sp>
      <p:sp>
        <p:nvSpPr>
          <p:cNvPr id="3" name="TextBox 2"/>
          <p:cNvSpPr txBox="1"/>
          <p:nvPr/>
        </p:nvSpPr>
        <p:spPr>
          <a:xfrm>
            <a:off x="5105400" y="2561016"/>
            <a:ext cx="4832918" cy="1569660"/>
          </a:xfrm>
          <a:prstGeom prst="rect">
            <a:avLst/>
          </a:prstGeom>
          <a:noFill/>
        </p:spPr>
        <p:txBody>
          <a:bodyPr wrap="square" rtlCol="0">
            <a:spAutoFit/>
          </a:bodyPr>
          <a:lstStyle/>
          <a:p>
            <a:pPr algn="ctr" defTabSz="914400"/>
            <a:endParaRPr lang="en-US" sz="2400" dirty="0">
              <a:solidFill>
                <a:prstClr val="black"/>
              </a:solidFill>
              <a:latin typeface="Calibri"/>
            </a:endParaRPr>
          </a:p>
          <a:p>
            <a:pPr algn="ctr" defTabSz="914400"/>
            <a:r>
              <a:rPr lang="en-US" sz="2400" dirty="0">
                <a:solidFill>
                  <a:prstClr val="black"/>
                </a:solidFill>
                <a:latin typeface="Calibri"/>
              </a:rPr>
              <a:t>Karie Ward, MSW</a:t>
            </a:r>
          </a:p>
          <a:p>
            <a:pPr algn="ctr" defTabSz="914400"/>
            <a:r>
              <a:rPr lang="en-US" sz="2400" dirty="0">
                <a:solidFill>
                  <a:prstClr val="black"/>
                </a:solidFill>
                <a:latin typeface="Calibri"/>
              </a:rPr>
              <a:t>Director, Fostering Success Michigan</a:t>
            </a:r>
          </a:p>
          <a:p>
            <a:pPr algn="ctr" defTabSz="914400"/>
            <a:r>
              <a:rPr lang="en-US" sz="2400" dirty="0">
                <a:solidFill>
                  <a:prstClr val="black"/>
                </a:solidFill>
                <a:latin typeface="Calibri"/>
              </a:rPr>
              <a:t>The New Foster Care</a:t>
            </a:r>
            <a:endParaRPr lang="en-US" dirty="0">
              <a:solidFill>
                <a:prstClr val="black"/>
              </a:solidFill>
              <a:latin typeface="Calibri"/>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15026" y="6072686"/>
            <a:ext cx="2530456" cy="785314"/>
          </a:xfrm>
          <a:prstGeom prst="rect">
            <a:avLst/>
          </a:prstGeom>
        </p:spPr>
      </p:pic>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09800" y="1856618"/>
            <a:ext cx="2895600" cy="3860800"/>
          </a:xfrm>
          <a:prstGeom prst="rect">
            <a:avLst/>
          </a:prstGeom>
        </p:spPr>
      </p:pic>
    </p:spTree>
    <p:extLst>
      <p:ext uri="{BB962C8B-B14F-4D97-AF65-F5344CB8AC3E}">
        <p14:creationId xmlns:p14="http://schemas.microsoft.com/office/powerpoint/2010/main" val="1883675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59C7B-BA2A-4973-95FC-142F85FC1DF5}"/>
              </a:ext>
            </a:extLst>
          </p:cNvPr>
          <p:cNvSpPr>
            <a:spLocks noGrp="1"/>
          </p:cNvSpPr>
          <p:nvPr>
            <p:ph type="title"/>
          </p:nvPr>
        </p:nvSpPr>
        <p:spPr>
          <a:xfrm>
            <a:off x="876693" y="320675"/>
            <a:ext cx="10180146" cy="1339313"/>
          </a:xfrm>
        </p:spPr>
        <p:txBody>
          <a:bodyPr/>
          <a:lstStyle/>
          <a:p>
            <a:pPr algn="ctr">
              <a:defRPr/>
            </a:pPr>
            <a:r>
              <a:rPr lang="en-US" dirty="0">
                <a:latin typeface="Calibri" panose="020F0502020204030204" pitchFamily="34" charset="0"/>
                <a:cs typeface="Calibri" panose="020F0502020204030204" pitchFamily="34" charset="0"/>
              </a:rPr>
              <a:t>HOW TO INITIATE THE DISPUTE</a:t>
            </a:r>
          </a:p>
        </p:txBody>
      </p:sp>
      <p:sp>
        <p:nvSpPr>
          <p:cNvPr id="3" name="Content Placeholder 2">
            <a:extLst>
              <a:ext uri="{FF2B5EF4-FFF2-40B4-BE49-F238E27FC236}">
                <a16:creationId xmlns:a16="http://schemas.microsoft.com/office/drawing/2014/main" id="{3F934997-F38C-42BE-97FA-EF6DF6CBAD94}"/>
              </a:ext>
            </a:extLst>
          </p:cNvPr>
          <p:cNvSpPr>
            <a:spLocks noGrp="1"/>
          </p:cNvSpPr>
          <p:nvPr>
            <p:ph idx="1"/>
          </p:nvPr>
        </p:nvSpPr>
        <p:spPr>
          <a:xfrm>
            <a:off x="707011" y="1432874"/>
            <a:ext cx="9907570" cy="4411548"/>
          </a:xfrm>
        </p:spPr>
        <p:txBody>
          <a:bodyPr>
            <a:normAutofit fontScale="92500" lnSpcReduction="20000"/>
          </a:bodyPr>
          <a:lstStyle/>
          <a:p>
            <a:pPr marL="0" indent="0">
              <a:lnSpc>
                <a:spcPct val="120000"/>
              </a:lnSpc>
              <a:spcBef>
                <a:spcPts val="0"/>
              </a:spcBef>
              <a:spcAft>
                <a:spcPts val="0"/>
              </a:spcAft>
              <a:buNone/>
              <a:defRPr/>
            </a:pPr>
            <a:r>
              <a:rPr lang="en-US" sz="2800" dirty="0">
                <a:latin typeface="Calibri" panose="020F0502020204030204" pitchFamily="34" charset="0"/>
                <a:cs typeface="Calibri" panose="020F0502020204030204" pitchFamily="34" charset="0"/>
              </a:rPr>
              <a:t>The Dispute will be entered into the Grants Electronic Management System (GEMS) through the MDE Foster </a:t>
            </a:r>
            <a:r>
              <a:rPr lang="en-US" sz="2800">
                <a:latin typeface="Calibri" panose="020F0502020204030204" pitchFamily="34" charset="0"/>
                <a:cs typeface="Calibri" panose="020F0502020204030204" pitchFamily="34" charset="0"/>
              </a:rPr>
              <a:t>Care webpage link.</a:t>
            </a:r>
            <a:endParaRPr lang="en-US" sz="2800" dirty="0">
              <a:latin typeface="Calibri" panose="020F0502020204030204" pitchFamily="34" charset="0"/>
              <a:cs typeface="Calibri" panose="020F0502020204030204" pitchFamily="34" charset="0"/>
            </a:endParaRPr>
          </a:p>
          <a:p>
            <a:pPr marL="0" indent="0">
              <a:lnSpc>
                <a:spcPct val="120000"/>
              </a:lnSpc>
              <a:spcBef>
                <a:spcPts val="0"/>
              </a:spcBef>
              <a:spcAft>
                <a:spcPts val="0"/>
              </a:spcAft>
              <a:buNone/>
              <a:defRPr/>
            </a:pPr>
            <a:endParaRPr lang="en-US" sz="2800" dirty="0">
              <a:latin typeface="Calibri" panose="020F0502020204030204" pitchFamily="34" charset="0"/>
              <a:cs typeface="Calibri" panose="020F0502020204030204" pitchFamily="34" charset="0"/>
            </a:endParaRPr>
          </a:p>
          <a:p>
            <a:pPr marL="0" indent="0">
              <a:lnSpc>
                <a:spcPct val="120000"/>
              </a:lnSpc>
              <a:spcBef>
                <a:spcPts val="0"/>
              </a:spcBef>
              <a:spcAft>
                <a:spcPts val="0"/>
              </a:spcAft>
              <a:buNone/>
              <a:defRPr/>
            </a:pPr>
            <a:r>
              <a:rPr lang="en-US" sz="2800" dirty="0">
                <a:latin typeface="Calibri" panose="020F0502020204030204" pitchFamily="34" charset="0"/>
                <a:cs typeface="Calibri" panose="020F0502020204030204" pitchFamily="34" charset="0"/>
              </a:rPr>
              <a:t>User should have a valid Michigan Education Information System (MEIS) ID.</a:t>
            </a:r>
          </a:p>
          <a:p>
            <a:pPr lvl="1">
              <a:lnSpc>
                <a:spcPct val="120000"/>
              </a:lnSpc>
              <a:spcBef>
                <a:spcPts val="0"/>
              </a:spcBef>
              <a:spcAft>
                <a:spcPts val="0"/>
              </a:spcAft>
              <a:buFont typeface="Courier New" panose="02070309020205020404" pitchFamily="49" charset="0"/>
              <a:buChar char="o"/>
              <a:defRPr/>
            </a:pPr>
            <a:r>
              <a:rPr lang="en-US" sz="2800" dirty="0">
                <a:solidFill>
                  <a:schemeClr val="tx1"/>
                </a:solidFill>
                <a:latin typeface="Calibri" panose="020F0502020204030204" pitchFamily="34" charset="0"/>
                <a:cs typeface="Calibri" panose="020F0502020204030204" pitchFamily="34" charset="0"/>
              </a:rPr>
              <a:t>Can enter as a guest, but there are limitations</a:t>
            </a:r>
          </a:p>
          <a:p>
            <a:pPr marL="457200" lvl="1" indent="0">
              <a:lnSpc>
                <a:spcPct val="120000"/>
              </a:lnSpc>
              <a:spcBef>
                <a:spcPts val="0"/>
              </a:spcBef>
              <a:spcAft>
                <a:spcPts val="0"/>
              </a:spcAft>
              <a:buNone/>
              <a:defRPr/>
            </a:pPr>
            <a:endParaRPr lang="en-US" sz="2800" dirty="0">
              <a:solidFill>
                <a:schemeClr val="tx1"/>
              </a:solidFill>
              <a:latin typeface="Calibri" panose="020F0502020204030204" pitchFamily="34" charset="0"/>
              <a:cs typeface="Calibri" panose="020F0502020204030204" pitchFamily="34" charset="0"/>
            </a:endParaRPr>
          </a:p>
          <a:p>
            <a:pPr marL="0" indent="0">
              <a:lnSpc>
                <a:spcPct val="120000"/>
              </a:lnSpc>
              <a:spcBef>
                <a:spcPts val="0"/>
              </a:spcBef>
              <a:spcAft>
                <a:spcPts val="0"/>
              </a:spcAft>
              <a:buNone/>
              <a:defRPr/>
            </a:pPr>
            <a:r>
              <a:rPr lang="en-US" sz="2800" dirty="0">
                <a:latin typeface="Calibri" panose="020F0502020204030204" pitchFamily="34" charset="0"/>
                <a:cs typeface="Calibri" panose="020F0502020204030204" pitchFamily="34" charset="0"/>
              </a:rPr>
              <a:t>Go to the MDE Foster Care webpage:</a:t>
            </a:r>
          </a:p>
          <a:p>
            <a:pPr lvl="1">
              <a:lnSpc>
                <a:spcPct val="120000"/>
              </a:lnSpc>
              <a:spcBef>
                <a:spcPts val="0"/>
              </a:spcBef>
              <a:spcAft>
                <a:spcPts val="0"/>
              </a:spcAft>
              <a:buFont typeface="Courier New" panose="02070309020205020404" pitchFamily="49" charset="0"/>
              <a:buChar char="o"/>
              <a:defRPr/>
            </a:pPr>
            <a:r>
              <a:rPr lang="en-US" sz="2800" u="sng" dirty="0">
                <a:solidFill>
                  <a:schemeClr val="tx1"/>
                </a:solidFill>
                <a:latin typeface="Calibri" panose="020F0502020204030204" pitchFamily="34" charset="0"/>
                <a:cs typeface="Calibri" panose="020F0502020204030204" pitchFamily="34" charset="0"/>
              </a:rPr>
              <a:t>https://www.michigan.gov/mde/0,4615,7-140-81376_51051-428655--,00.html</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	</a:t>
            </a:r>
          </a:p>
          <a:p>
            <a:pPr marL="457200" lvl="1" indent="0">
              <a:lnSpc>
                <a:spcPct val="120000"/>
              </a:lnSpc>
              <a:spcBef>
                <a:spcPts val="0"/>
              </a:spcBef>
              <a:spcAft>
                <a:spcPts val="0"/>
              </a:spcAft>
              <a:buNone/>
              <a:defRPr/>
            </a:pPr>
            <a:r>
              <a:rPr lang="en-US" sz="2000" dirty="0">
                <a:latin typeface="Calibri" panose="020F0502020204030204" pitchFamily="34" charset="0"/>
                <a:cs typeface="Calibri" panose="020F0502020204030204" pitchFamily="34" charset="0"/>
              </a:rPr>
              <a:t>			</a:t>
            </a:r>
          </a:p>
        </p:txBody>
      </p:sp>
      <p:pic>
        <p:nvPicPr>
          <p:cNvPr id="7" name="Picture 6" descr="Michigan Department of Education logo" title="MDE Logo">
            <a:extLst>
              <a:ext uri="{FF2B5EF4-FFF2-40B4-BE49-F238E27FC236}">
                <a16:creationId xmlns:a16="http://schemas.microsoft.com/office/drawing/2014/main" id="{B29EBBBC-4FC9-4E7D-B748-8378F479EB89}"/>
              </a:ext>
            </a:extLst>
          </p:cNvPr>
          <p:cNvPicPr>
            <a:picLocks noChangeAspect="1"/>
          </p:cNvPicPr>
          <p:nvPr/>
        </p:nvPicPr>
        <p:blipFill>
          <a:blip r:embed="rId3"/>
          <a:stretch>
            <a:fillRect/>
          </a:stretch>
        </p:blipFill>
        <p:spPr>
          <a:xfrm>
            <a:off x="113687" y="6069746"/>
            <a:ext cx="1830024" cy="698736"/>
          </a:xfrm>
          <a:prstGeom prst="rect">
            <a:avLst/>
          </a:prstGeom>
        </p:spPr>
      </p:pic>
      <p:pic>
        <p:nvPicPr>
          <p:cNvPr id="8" name="Picture 7" descr="Department of Health and Human Services logo" title="DHHS logo">
            <a:extLst>
              <a:ext uri="{FF2B5EF4-FFF2-40B4-BE49-F238E27FC236}">
                <a16:creationId xmlns:a16="http://schemas.microsoft.com/office/drawing/2014/main" id="{D6FBE6BE-79C8-4AC9-B7FA-BBFAA44DF80A}"/>
              </a:ext>
            </a:extLst>
          </p:cNvPr>
          <p:cNvPicPr>
            <a:picLocks noChangeAspect="1"/>
          </p:cNvPicPr>
          <p:nvPr/>
        </p:nvPicPr>
        <p:blipFill>
          <a:blip r:embed="rId4"/>
          <a:stretch>
            <a:fillRect/>
          </a:stretch>
        </p:blipFill>
        <p:spPr>
          <a:xfrm>
            <a:off x="9389773" y="6069746"/>
            <a:ext cx="2070292" cy="6858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D5CDB-3DDD-4529-A1DD-F557448E97EB}"/>
              </a:ext>
            </a:extLst>
          </p:cNvPr>
          <p:cNvSpPr>
            <a:spLocks noGrp="1"/>
          </p:cNvSpPr>
          <p:nvPr>
            <p:ph type="title"/>
          </p:nvPr>
        </p:nvSpPr>
        <p:spPr>
          <a:xfrm>
            <a:off x="684213" y="685800"/>
            <a:ext cx="10058400" cy="898451"/>
          </a:xfrm>
        </p:spPr>
        <p:txBody>
          <a:bodyPr>
            <a:normAutofit/>
          </a:bodyPr>
          <a:lstStyle/>
          <a:p>
            <a:pPr algn="ctr"/>
            <a:r>
              <a:rPr lang="en-US" sz="4400" dirty="0">
                <a:latin typeface="Calibri" panose="020F0502020204030204" pitchFamily="34" charset="0"/>
              </a:rPr>
              <a:t>MDHHS Education Planners</a:t>
            </a:r>
            <a:endParaRPr lang="en-US" sz="4400" dirty="0"/>
          </a:p>
        </p:txBody>
      </p:sp>
      <p:sp>
        <p:nvSpPr>
          <p:cNvPr id="3" name="Text Placeholder 2">
            <a:extLst>
              <a:ext uri="{FF2B5EF4-FFF2-40B4-BE49-F238E27FC236}">
                <a16:creationId xmlns:a16="http://schemas.microsoft.com/office/drawing/2014/main" id="{EBD4D4B2-0A1B-4A4A-9DDD-01278E4A4E9A}"/>
              </a:ext>
            </a:extLst>
          </p:cNvPr>
          <p:cNvSpPr>
            <a:spLocks noGrp="1"/>
          </p:cNvSpPr>
          <p:nvPr>
            <p:ph type="body" idx="1"/>
          </p:nvPr>
        </p:nvSpPr>
        <p:spPr>
          <a:xfrm>
            <a:off x="684211" y="1584251"/>
            <a:ext cx="10306343" cy="4410149"/>
          </a:xfrm>
        </p:spPr>
        <p:txBody>
          <a:bodyPr>
            <a:normAutofit fontScale="25000" lnSpcReduction="20000"/>
          </a:bodyPr>
          <a:lstStyle/>
          <a:p>
            <a:pPr lvl="1">
              <a:lnSpc>
                <a:spcPct val="120000"/>
              </a:lnSpc>
              <a:spcBef>
                <a:spcPts val="600"/>
              </a:spcBef>
            </a:pPr>
            <a:r>
              <a:rPr lang="en-US" sz="9600" dirty="0">
                <a:solidFill>
                  <a:schemeClr val="bg2">
                    <a:lumMod val="75000"/>
                  </a:schemeClr>
                </a:solidFill>
                <a:latin typeface="Calibri" panose="020F0502020204030204" pitchFamily="34" charset="0"/>
              </a:rPr>
              <a:t>Specialized MDHHS staff that work with youth age 14 and up with open foster care cases on education issues.</a:t>
            </a:r>
          </a:p>
          <a:p>
            <a:pPr lvl="1">
              <a:lnSpc>
                <a:spcPct val="120000"/>
              </a:lnSpc>
              <a:spcBef>
                <a:spcPts val="600"/>
              </a:spcBef>
            </a:pPr>
            <a:r>
              <a:rPr lang="en-US" sz="9600">
                <a:solidFill>
                  <a:schemeClr val="bg2">
                    <a:lumMod val="75000"/>
                  </a:schemeClr>
                </a:solidFill>
                <a:latin typeface="Calibri" panose="020F0502020204030204" pitchFamily="34" charset="0"/>
              </a:rPr>
              <a:t>18 </a:t>
            </a:r>
            <a:r>
              <a:rPr lang="en-US" sz="9600" dirty="0">
                <a:solidFill>
                  <a:schemeClr val="bg2">
                    <a:lumMod val="75000"/>
                  </a:schemeClr>
                </a:solidFill>
                <a:latin typeface="Calibri" panose="020F0502020204030204" pitchFamily="34" charset="0"/>
              </a:rPr>
              <a:t>planners that currently </a:t>
            </a:r>
            <a:r>
              <a:rPr lang="en-US" sz="9600">
                <a:solidFill>
                  <a:schemeClr val="bg2">
                    <a:lumMod val="75000"/>
                  </a:schemeClr>
                </a:solidFill>
                <a:latin typeface="Calibri" panose="020F0502020204030204" pitchFamily="34" charset="0"/>
              </a:rPr>
              <a:t>cover 48 </a:t>
            </a:r>
            <a:r>
              <a:rPr lang="en-US" sz="9600" dirty="0">
                <a:solidFill>
                  <a:schemeClr val="bg2">
                    <a:lumMod val="75000"/>
                  </a:schemeClr>
                </a:solidFill>
                <a:latin typeface="Calibri" panose="020F0502020204030204" pitchFamily="34" charset="0"/>
              </a:rPr>
              <a:t>counties.</a:t>
            </a:r>
          </a:p>
          <a:p>
            <a:pPr lvl="1">
              <a:lnSpc>
                <a:spcPct val="120000"/>
              </a:lnSpc>
              <a:spcBef>
                <a:spcPts val="600"/>
              </a:spcBef>
            </a:pPr>
            <a:r>
              <a:rPr lang="en-US" sz="9600" dirty="0">
                <a:solidFill>
                  <a:schemeClr val="bg2">
                    <a:lumMod val="75000"/>
                  </a:schemeClr>
                </a:solidFill>
                <a:latin typeface="Calibri" panose="020F0502020204030204" pitchFamily="34" charset="0"/>
              </a:rPr>
              <a:t>Receive regular, ongoing detailed training:</a:t>
            </a:r>
          </a:p>
          <a:p>
            <a:pPr marL="1255713" lvl="2" indent="-341313">
              <a:lnSpc>
                <a:spcPct val="90000"/>
              </a:lnSpc>
              <a:spcBef>
                <a:spcPts val="600"/>
              </a:spcBef>
              <a:buFont typeface="Arial" panose="020B0604020202020204" pitchFamily="34" charset="0"/>
              <a:buChar char="●"/>
            </a:pPr>
            <a:r>
              <a:rPr lang="en-US" sz="9600" dirty="0">
                <a:solidFill>
                  <a:schemeClr val="tx1"/>
                </a:solidFill>
                <a:latin typeface="Calibri" panose="020F0502020204030204" pitchFamily="34" charset="0"/>
              </a:rPr>
              <a:t>Federal and state education law and policy</a:t>
            </a:r>
          </a:p>
          <a:p>
            <a:pPr marL="1255713" lvl="2" indent="-341313">
              <a:lnSpc>
                <a:spcPct val="90000"/>
              </a:lnSpc>
              <a:spcBef>
                <a:spcPts val="600"/>
              </a:spcBef>
              <a:buFont typeface="Arial" panose="020B0604020202020204" pitchFamily="34" charset="0"/>
              <a:buChar char="●"/>
            </a:pPr>
            <a:r>
              <a:rPr lang="en-US" sz="9600" dirty="0">
                <a:solidFill>
                  <a:schemeClr val="tx1"/>
                </a:solidFill>
                <a:latin typeface="Calibri" panose="020F0502020204030204" pitchFamily="34" charset="0"/>
              </a:rPr>
              <a:t>Federal and state child welfare law and policy</a:t>
            </a:r>
            <a:endParaRPr lang="en-US" sz="9400" dirty="0">
              <a:solidFill>
                <a:schemeClr val="tx1"/>
              </a:solidFill>
              <a:latin typeface="Calibri" panose="020F0502020204030204" pitchFamily="34" charset="0"/>
            </a:endParaRPr>
          </a:p>
          <a:p>
            <a:pPr marL="1255713" lvl="2" indent="-341313">
              <a:lnSpc>
                <a:spcPct val="90000"/>
              </a:lnSpc>
              <a:spcBef>
                <a:spcPts val="600"/>
              </a:spcBef>
              <a:buFont typeface="Arial" panose="020B0604020202020204" pitchFamily="34" charset="0"/>
              <a:buChar char="●"/>
            </a:pPr>
            <a:r>
              <a:rPr lang="en-US" sz="9400" dirty="0">
                <a:solidFill>
                  <a:schemeClr val="tx1"/>
                </a:solidFill>
                <a:latin typeface="Calibri" panose="020F0502020204030204" pitchFamily="34" charset="0"/>
              </a:rPr>
              <a:t>Special Education</a:t>
            </a:r>
          </a:p>
          <a:p>
            <a:pPr marL="1255713" lvl="2" indent="-341313">
              <a:lnSpc>
                <a:spcPct val="90000"/>
              </a:lnSpc>
              <a:spcBef>
                <a:spcPts val="600"/>
              </a:spcBef>
              <a:buFont typeface="Arial" panose="020B0604020202020204" pitchFamily="34" charset="0"/>
              <a:buChar char="●"/>
            </a:pPr>
            <a:r>
              <a:rPr lang="en-US" sz="9400" dirty="0">
                <a:solidFill>
                  <a:schemeClr val="tx1"/>
                </a:solidFill>
                <a:latin typeface="Calibri" panose="020F0502020204030204" pitchFamily="34" charset="0"/>
              </a:rPr>
              <a:t>Best interest determination</a:t>
            </a:r>
          </a:p>
          <a:p>
            <a:pPr marL="1255713" lvl="2" indent="-341313">
              <a:lnSpc>
                <a:spcPct val="90000"/>
              </a:lnSpc>
              <a:spcBef>
                <a:spcPts val="600"/>
              </a:spcBef>
              <a:buFont typeface="Arial" panose="020B0604020202020204" pitchFamily="34" charset="0"/>
              <a:buChar char="●"/>
            </a:pPr>
            <a:r>
              <a:rPr lang="en-US" sz="9400" dirty="0">
                <a:solidFill>
                  <a:schemeClr val="tx1"/>
                </a:solidFill>
                <a:latin typeface="Calibri" panose="020F0502020204030204" pitchFamily="34" charset="0"/>
              </a:rPr>
              <a:t>Higher education preparation and resources</a:t>
            </a:r>
          </a:p>
          <a:p>
            <a:pPr marL="1255713" lvl="2" indent="-341313">
              <a:lnSpc>
                <a:spcPct val="90000"/>
              </a:lnSpc>
              <a:spcBef>
                <a:spcPts val="600"/>
              </a:spcBef>
              <a:buFont typeface="Arial" panose="020B0604020202020204" pitchFamily="34" charset="0"/>
              <a:buChar char="●"/>
            </a:pPr>
            <a:r>
              <a:rPr lang="en-US" sz="9400" dirty="0">
                <a:solidFill>
                  <a:schemeClr val="tx1"/>
                </a:solidFill>
                <a:latin typeface="Calibri" panose="020F0502020204030204" pitchFamily="34" charset="0"/>
              </a:rPr>
              <a:t>Older youth resources</a:t>
            </a:r>
          </a:p>
          <a:p>
            <a:endParaRPr lang="en-US" dirty="0"/>
          </a:p>
        </p:txBody>
      </p:sp>
      <p:pic>
        <p:nvPicPr>
          <p:cNvPr id="4" name="Picture 3" descr="Michigan Department of Education logo" title="MDE Logo">
            <a:extLst>
              <a:ext uri="{FF2B5EF4-FFF2-40B4-BE49-F238E27FC236}">
                <a16:creationId xmlns:a16="http://schemas.microsoft.com/office/drawing/2014/main" id="{7C06C962-FC81-44CA-A725-4FBC4BF0E06A}"/>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6C8B6062-21E4-452C-B4E7-A11661F0E2FF}"/>
              </a:ext>
            </a:extLst>
          </p:cNvPr>
          <p:cNvSpPr>
            <a:spLocks noGrp="1"/>
          </p:cNvSpPr>
          <p:nvPr>
            <p:ph type="sldNum" sz="quarter" idx="12"/>
          </p:nvPr>
        </p:nvSpPr>
        <p:spPr/>
        <p:txBody>
          <a:bodyPr/>
          <a:lstStyle/>
          <a:p>
            <a:fld id="{D57F1E4F-1CFF-5643-939E-217C01CDF565}" type="slidenum">
              <a:rPr lang="en-US" smtClean="0"/>
              <a:pPr/>
              <a:t>21</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3932221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47DA1-C87B-4A45-9A79-D13CA34DAD10}"/>
              </a:ext>
            </a:extLst>
          </p:cNvPr>
          <p:cNvSpPr>
            <a:spLocks noGrp="1"/>
          </p:cNvSpPr>
          <p:nvPr>
            <p:ph type="title"/>
          </p:nvPr>
        </p:nvSpPr>
        <p:spPr>
          <a:xfrm>
            <a:off x="684213" y="685800"/>
            <a:ext cx="10058400" cy="1089837"/>
          </a:xfrm>
        </p:spPr>
        <p:txBody>
          <a:bodyPr>
            <a:noAutofit/>
          </a:bodyPr>
          <a:lstStyle/>
          <a:p>
            <a:pPr algn="ctr"/>
            <a:r>
              <a:rPr lang="en-US" sz="3600" dirty="0">
                <a:solidFill>
                  <a:prstClr val="white"/>
                </a:solidFill>
                <a:latin typeface="Calibri" panose="020F0502020204030204" pitchFamily="34" charset="0"/>
              </a:rPr>
              <a:t>Foster Care Case Worker </a:t>
            </a:r>
            <a:r>
              <a:rPr lang="en-US" sz="3600" dirty="0">
                <a:latin typeface="Calibri" panose="020F0502020204030204" pitchFamily="34" charset="0"/>
                <a:cs typeface="Calibri" panose="020F0502020204030204" pitchFamily="34" charset="0"/>
              </a:rPr>
              <a:t>Responsibilities </a:t>
            </a:r>
            <a:endParaRPr lang="en-US" sz="3600" dirty="0"/>
          </a:p>
        </p:txBody>
      </p:sp>
      <p:sp>
        <p:nvSpPr>
          <p:cNvPr id="3" name="Text Placeholder 2">
            <a:extLst>
              <a:ext uri="{FF2B5EF4-FFF2-40B4-BE49-F238E27FC236}">
                <a16:creationId xmlns:a16="http://schemas.microsoft.com/office/drawing/2014/main" id="{72BDDD05-CFB5-4551-AC9C-27F14AADF11C}"/>
              </a:ext>
            </a:extLst>
          </p:cNvPr>
          <p:cNvSpPr>
            <a:spLocks noGrp="1"/>
          </p:cNvSpPr>
          <p:nvPr>
            <p:ph type="body" idx="1"/>
          </p:nvPr>
        </p:nvSpPr>
        <p:spPr>
          <a:xfrm>
            <a:off x="684211" y="1899820"/>
            <a:ext cx="10058401" cy="4094579"/>
          </a:xfrm>
        </p:spPr>
        <p:txBody>
          <a:bodyPr/>
          <a:lstStyle/>
          <a:p>
            <a:pPr>
              <a:spcBef>
                <a:spcPts val="0"/>
              </a:spcBef>
              <a:spcAft>
                <a:spcPts val="0"/>
              </a:spcAft>
            </a:pPr>
            <a:r>
              <a:rPr lang="en-US" sz="2800" dirty="0">
                <a:latin typeface="Calibri" panose="020F0502020204030204" pitchFamily="34" charset="0"/>
              </a:rPr>
              <a:t>Foster care case workers have full case responsibility.</a:t>
            </a:r>
          </a:p>
          <a:p>
            <a:pPr>
              <a:spcBef>
                <a:spcPts val="0"/>
              </a:spcBef>
              <a:spcAft>
                <a:spcPts val="0"/>
              </a:spcAft>
            </a:pPr>
            <a:endParaRPr lang="en-US" sz="2800" dirty="0">
              <a:latin typeface="Calibri" panose="020F0502020204030204" pitchFamily="34" charset="0"/>
            </a:endParaRPr>
          </a:p>
          <a:p>
            <a:pPr>
              <a:spcBef>
                <a:spcPts val="0"/>
              </a:spcBef>
              <a:spcAft>
                <a:spcPts val="0"/>
              </a:spcAft>
            </a:pPr>
            <a:r>
              <a:rPr lang="en-US" sz="2800" dirty="0">
                <a:latin typeface="Calibri" panose="020F0502020204030204" pitchFamily="34" charset="0"/>
              </a:rPr>
              <a:t>Although Education Planners and Points-of-Contact can assist, it is the assigned case worker’s responsibility to ensure education continuity for children/youth.</a:t>
            </a:r>
          </a:p>
          <a:p>
            <a:pPr>
              <a:spcBef>
                <a:spcPts val="0"/>
              </a:spcBef>
              <a:spcAft>
                <a:spcPts val="0"/>
              </a:spcAft>
            </a:pPr>
            <a:endParaRPr lang="en-US" sz="2800" dirty="0">
              <a:latin typeface="Calibri" panose="020F0502020204030204" pitchFamily="34" charset="0"/>
            </a:endParaRPr>
          </a:p>
          <a:p>
            <a:pPr>
              <a:spcBef>
                <a:spcPts val="0"/>
              </a:spcBef>
              <a:spcAft>
                <a:spcPts val="0"/>
              </a:spcAft>
            </a:pPr>
            <a:r>
              <a:rPr lang="en-US" sz="2800" dirty="0">
                <a:latin typeface="Calibri" panose="020F0502020204030204" pitchFamily="34" charset="0"/>
              </a:rPr>
              <a:t>Foster care case workers report quarterly on all case progress to the court.  </a:t>
            </a:r>
            <a:r>
              <a:rPr lang="en-US" sz="2800" i="1" dirty="0">
                <a:latin typeface="Calibri" panose="020F0502020204030204" pitchFamily="34" charset="0"/>
              </a:rPr>
              <a:t>This includes education. </a:t>
            </a:r>
          </a:p>
          <a:p>
            <a:endParaRPr lang="en-US" dirty="0"/>
          </a:p>
        </p:txBody>
      </p:sp>
      <p:pic>
        <p:nvPicPr>
          <p:cNvPr id="4" name="Picture 3" descr="Michigan Department of Education logo" title="MDE Logo">
            <a:extLst>
              <a:ext uri="{FF2B5EF4-FFF2-40B4-BE49-F238E27FC236}">
                <a16:creationId xmlns:a16="http://schemas.microsoft.com/office/drawing/2014/main" id="{56157F8E-C139-4039-97D5-054DD84CDCB6}"/>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17C8163D-5D61-4C5B-AA0D-111EDE80FDF6}"/>
              </a:ext>
            </a:extLst>
          </p:cNvPr>
          <p:cNvSpPr>
            <a:spLocks noGrp="1"/>
          </p:cNvSpPr>
          <p:nvPr>
            <p:ph type="sldNum" sz="quarter" idx="12"/>
          </p:nvPr>
        </p:nvSpPr>
        <p:spPr/>
        <p:txBody>
          <a:bodyPr/>
          <a:lstStyle/>
          <a:p>
            <a:fld id="{D57F1E4F-1CFF-5643-939E-217C01CDF565}" type="slidenum">
              <a:rPr lang="en-US" smtClean="0"/>
              <a:pPr/>
              <a:t>22</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1796957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89C63-3FD4-4839-B339-E3E35CB1EF72}"/>
              </a:ext>
            </a:extLst>
          </p:cNvPr>
          <p:cNvSpPr>
            <a:spLocks noGrp="1"/>
          </p:cNvSpPr>
          <p:nvPr>
            <p:ph type="title"/>
          </p:nvPr>
        </p:nvSpPr>
        <p:spPr>
          <a:xfrm>
            <a:off x="684213" y="685800"/>
            <a:ext cx="10058400" cy="951614"/>
          </a:xfrm>
        </p:spPr>
        <p:txBody>
          <a:bodyPr>
            <a:noAutofit/>
          </a:bodyPr>
          <a:lstStyle/>
          <a:p>
            <a:pPr algn="ctr"/>
            <a:r>
              <a:rPr lang="en-US" sz="3600" dirty="0">
                <a:latin typeface="Calibri" panose="020F0502020204030204" pitchFamily="34" charset="0"/>
                <a:cs typeface="Calibri" panose="020F0502020204030204" pitchFamily="34" charset="0"/>
              </a:rPr>
              <a:t>State Foster Care Point of Contact Responsibilities </a:t>
            </a:r>
            <a:endParaRPr lang="en-US" sz="3600" dirty="0"/>
          </a:p>
        </p:txBody>
      </p:sp>
      <p:sp>
        <p:nvSpPr>
          <p:cNvPr id="3" name="Text Placeholder 2">
            <a:extLst>
              <a:ext uri="{FF2B5EF4-FFF2-40B4-BE49-F238E27FC236}">
                <a16:creationId xmlns:a16="http://schemas.microsoft.com/office/drawing/2014/main" id="{93E41361-B948-4291-A221-E68ABCF75F2D}"/>
              </a:ext>
            </a:extLst>
          </p:cNvPr>
          <p:cNvSpPr>
            <a:spLocks noGrp="1"/>
          </p:cNvSpPr>
          <p:nvPr>
            <p:ph type="body" idx="1"/>
          </p:nvPr>
        </p:nvSpPr>
        <p:spPr>
          <a:xfrm>
            <a:off x="684212" y="1988598"/>
            <a:ext cx="10617062" cy="3561598"/>
          </a:xfrm>
        </p:spPr>
        <p:txBody>
          <a:bodyPr>
            <a:normAutofit/>
          </a:bodyPr>
          <a:lstStyle/>
          <a:p>
            <a:pPr>
              <a:lnSpc>
                <a:spcPct val="90000"/>
              </a:lnSpc>
              <a:spcBef>
                <a:spcPts val="1200"/>
              </a:spcBef>
              <a:spcAft>
                <a:spcPts val="1200"/>
              </a:spcAft>
            </a:pPr>
            <a:r>
              <a:rPr lang="en-US" sz="2800" spc="-150" dirty="0">
                <a:latin typeface="Calibri" panose="020F0502020204030204" pitchFamily="34" charset="0"/>
                <a:cs typeface="Calibri" panose="020F0502020204030204" pitchFamily="34" charset="0"/>
              </a:rPr>
              <a:t>State point of contact for the education of foster youth responsibilities will include but may not be limited to:</a:t>
            </a:r>
          </a:p>
          <a:p>
            <a:pPr marL="627062" lvl="0" indent="-457200">
              <a:lnSpc>
                <a:spcPct val="90000"/>
              </a:lnSpc>
              <a:spcBef>
                <a:spcPts val="1200"/>
              </a:spcBef>
              <a:spcAft>
                <a:spcPts val="1200"/>
              </a:spcAft>
              <a:buFont typeface="Arial" panose="020B0604020202020204" pitchFamily="34" charset="0"/>
              <a:buChar char="•"/>
            </a:pPr>
            <a:r>
              <a:rPr lang="en-US" sz="2800" dirty="0">
                <a:solidFill>
                  <a:schemeClr val="tx1"/>
                </a:solidFill>
                <a:latin typeface="Calibri" panose="020F0502020204030204" pitchFamily="34" charset="0"/>
                <a:cs typeface="Calibri" panose="020F0502020204030204" pitchFamily="34" charset="0"/>
              </a:rPr>
              <a:t>Provide professional development opportunities and technical assistance for LEA foster care liaison and other personnel regarding school stability and educational supports for children in foster care.</a:t>
            </a:r>
          </a:p>
          <a:p>
            <a:endParaRPr lang="en-US" dirty="0"/>
          </a:p>
        </p:txBody>
      </p:sp>
      <p:pic>
        <p:nvPicPr>
          <p:cNvPr id="4" name="Picture 3" descr="Michigan Department of Education logo" title="MDE Logo">
            <a:extLst>
              <a:ext uri="{FF2B5EF4-FFF2-40B4-BE49-F238E27FC236}">
                <a16:creationId xmlns:a16="http://schemas.microsoft.com/office/drawing/2014/main" id="{0128801E-8DE2-4C41-9102-E2666BB4DDD4}"/>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A07B89B4-8485-46AF-BBF2-9A516EC160CA}"/>
              </a:ext>
            </a:extLst>
          </p:cNvPr>
          <p:cNvSpPr>
            <a:spLocks noGrp="1"/>
          </p:cNvSpPr>
          <p:nvPr>
            <p:ph type="sldNum" sz="quarter" idx="12"/>
          </p:nvPr>
        </p:nvSpPr>
        <p:spPr/>
        <p:txBody>
          <a:bodyPr/>
          <a:lstStyle/>
          <a:p>
            <a:fld id="{D57F1E4F-1CFF-5643-939E-217C01CDF565}" type="slidenum">
              <a:rPr lang="en-US" smtClean="0"/>
              <a:pPr/>
              <a:t>23</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2147650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89C63-3FD4-4839-B339-E3E35CB1EF72}"/>
              </a:ext>
            </a:extLst>
          </p:cNvPr>
          <p:cNvSpPr>
            <a:spLocks noGrp="1"/>
          </p:cNvSpPr>
          <p:nvPr>
            <p:ph type="title"/>
          </p:nvPr>
        </p:nvSpPr>
        <p:spPr>
          <a:xfrm>
            <a:off x="684213" y="685800"/>
            <a:ext cx="10058400" cy="951614"/>
          </a:xfrm>
        </p:spPr>
        <p:txBody>
          <a:bodyPr>
            <a:noAutofit/>
          </a:bodyPr>
          <a:lstStyle/>
          <a:p>
            <a:pPr algn="ctr"/>
            <a:r>
              <a:rPr lang="en-US" sz="3600" dirty="0">
                <a:latin typeface="Calibri" panose="020F0502020204030204" pitchFamily="34" charset="0"/>
                <a:cs typeface="Calibri" panose="020F0502020204030204" pitchFamily="34" charset="0"/>
              </a:rPr>
              <a:t>State Point of Contact for Foster Care Responsibilities Cont.</a:t>
            </a:r>
            <a:endParaRPr lang="en-US" sz="3600" dirty="0"/>
          </a:p>
        </p:txBody>
      </p:sp>
      <p:sp>
        <p:nvSpPr>
          <p:cNvPr id="3" name="Text Placeholder 2">
            <a:extLst>
              <a:ext uri="{FF2B5EF4-FFF2-40B4-BE49-F238E27FC236}">
                <a16:creationId xmlns:a16="http://schemas.microsoft.com/office/drawing/2014/main" id="{93E41361-B948-4291-A221-E68ABCF75F2D}"/>
              </a:ext>
            </a:extLst>
          </p:cNvPr>
          <p:cNvSpPr>
            <a:spLocks noGrp="1"/>
          </p:cNvSpPr>
          <p:nvPr>
            <p:ph type="body" idx="1"/>
          </p:nvPr>
        </p:nvSpPr>
        <p:spPr>
          <a:xfrm>
            <a:off x="684212" y="1873188"/>
            <a:ext cx="10403998" cy="3677008"/>
          </a:xfrm>
        </p:spPr>
        <p:txBody>
          <a:bodyPr>
            <a:normAutofit/>
          </a:bodyPr>
          <a:lstStyle/>
          <a:p>
            <a:pPr lvl="0">
              <a:lnSpc>
                <a:spcPct val="95000"/>
              </a:lnSpc>
              <a:spcBef>
                <a:spcPts val="600"/>
              </a:spcBef>
            </a:pPr>
            <a:r>
              <a:rPr lang="en-US" sz="2800" dirty="0">
                <a:latin typeface="Calibri" panose="020F0502020204030204" pitchFamily="34" charset="0"/>
                <a:cs typeface="Calibri" panose="020F0502020204030204" pitchFamily="34" charset="0"/>
              </a:rPr>
              <a:t>Coordinate with the corresponding State and Tribal Child Welfare agency POCs to issue joint State guidance for the implementation of the Title I, Part A provisions, which include: </a:t>
            </a:r>
          </a:p>
          <a:p>
            <a:pPr lvl="1">
              <a:lnSpc>
                <a:spcPct val="95000"/>
              </a:lnSpc>
              <a:spcBef>
                <a:spcPts val="1200"/>
              </a:spcBef>
              <a:buFont typeface="Arial" panose="020B0604020202020204" pitchFamily="34" charset="0"/>
              <a:buChar char="●"/>
            </a:pPr>
            <a:r>
              <a:rPr lang="en-US" sz="2600" dirty="0">
                <a:latin typeface="Calibri" panose="020F0502020204030204" pitchFamily="34" charset="0"/>
                <a:cs typeface="Calibri" panose="020F0502020204030204" pitchFamily="34" charset="0"/>
              </a:rPr>
              <a:t>Establish guidelines for transportation procedures, including how transportation will be addressed across district, county and State lines and what should be included in local transportation procedures. </a:t>
            </a:r>
          </a:p>
          <a:p>
            <a:pPr lvl="1">
              <a:lnSpc>
                <a:spcPct val="95000"/>
              </a:lnSpc>
              <a:spcBef>
                <a:spcPts val="1200"/>
              </a:spcBef>
              <a:buFont typeface="Arial" panose="020B0604020202020204" pitchFamily="34" charset="0"/>
              <a:buChar char="●"/>
            </a:pPr>
            <a:r>
              <a:rPr lang="en-US" sz="2600" dirty="0">
                <a:latin typeface="Calibri" panose="020F0502020204030204" pitchFamily="34" charset="0"/>
                <a:cs typeface="Calibri" panose="020F0502020204030204" pitchFamily="34" charset="0"/>
              </a:rPr>
              <a:t>Suggest criteria around the Best Interest Determination factors. </a:t>
            </a:r>
          </a:p>
          <a:p>
            <a:endParaRPr lang="en-US" dirty="0"/>
          </a:p>
        </p:txBody>
      </p:sp>
      <p:pic>
        <p:nvPicPr>
          <p:cNvPr id="4" name="Picture 3" descr="Michigan Department of Education logo" title="MDE Logo">
            <a:extLst>
              <a:ext uri="{FF2B5EF4-FFF2-40B4-BE49-F238E27FC236}">
                <a16:creationId xmlns:a16="http://schemas.microsoft.com/office/drawing/2014/main" id="{0128801E-8DE2-4C41-9102-E2666BB4DDD4}"/>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A871EB77-BB3B-400C-8255-4A37A0810080}"/>
              </a:ext>
            </a:extLst>
          </p:cNvPr>
          <p:cNvSpPr>
            <a:spLocks noGrp="1"/>
          </p:cNvSpPr>
          <p:nvPr>
            <p:ph type="sldNum" sz="quarter" idx="12"/>
          </p:nvPr>
        </p:nvSpPr>
        <p:spPr/>
        <p:txBody>
          <a:bodyPr/>
          <a:lstStyle/>
          <a:p>
            <a:fld id="{D57F1E4F-1CFF-5643-939E-217C01CDF565}" type="slidenum">
              <a:rPr lang="en-US" smtClean="0"/>
              <a:pPr/>
              <a:t>24</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1743586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89C63-3FD4-4839-B339-E3E35CB1EF72}"/>
              </a:ext>
            </a:extLst>
          </p:cNvPr>
          <p:cNvSpPr>
            <a:spLocks noGrp="1"/>
          </p:cNvSpPr>
          <p:nvPr>
            <p:ph type="title"/>
          </p:nvPr>
        </p:nvSpPr>
        <p:spPr>
          <a:xfrm>
            <a:off x="684213" y="685800"/>
            <a:ext cx="10058400" cy="951614"/>
          </a:xfrm>
        </p:spPr>
        <p:txBody>
          <a:bodyPr>
            <a:noAutofit/>
          </a:bodyPr>
          <a:lstStyle/>
          <a:p>
            <a:pPr algn="ctr"/>
            <a:r>
              <a:rPr lang="en-US" sz="3600" dirty="0">
                <a:latin typeface="Calibri" panose="020F0502020204030204" pitchFamily="34" charset="0"/>
                <a:cs typeface="Calibri" panose="020F0502020204030204" pitchFamily="34" charset="0"/>
              </a:rPr>
              <a:t>State Point of Contact for Foster Care Responsibilities Cont. 2 </a:t>
            </a:r>
            <a:endParaRPr lang="en-US" sz="3600" dirty="0"/>
          </a:p>
        </p:txBody>
      </p:sp>
      <p:sp>
        <p:nvSpPr>
          <p:cNvPr id="3" name="Text Placeholder 2">
            <a:extLst>
              <a:ext uri="{FF2B5EF4-FFF2-40B4-BE49-F238E27FC236}">
                <a16:creationId xmlns:a16="http://schemas.microsoft.com/office/drawing/2014/main" id="{93E41361-B948-4291-A221-E68ABCF75F2D}"/>
              </a:ext>
            </a:extLst>
          </p:cNvPr>
          <p:cNvSpPr>
            <a:spLocks noGrp="1"/>
          </p:cNvSpPr>
          <p:nvPr>
            <p:ph type="body" idx="1"/>
          </p:nvPr>
        </p:nvSpPr>
        <p:spPr>
          <a:xfrm>
            <a:off x="690498" y="1974641"/>
            <a:ext cx="10643695" cy="4197559"/>
          </a:xfrm>
        </p:spPr>
        <p:txBody>
          <a:bodyPr>
            <a:normAutofit/>
          </a:bodyPr>
          <a:lstStyle/>
          <a:p>
            <a:pPr lvl="0">
              <a:lnSpc>
                <a:spcPct val="90000"/>
              </a:lnSpc>
              <a:spcBef>
                <a:spcPts val="1200"/>
              </a:spcBef>
              <a:spcAft>
                <a:spcPts val="1200"/>
              </a:spcAft>
            </a:pPr>
            <a:r>
              <a:rPr lang="en-US" sz="3200" dirty="0">
                <a:latin typeface="Calibri" panose="020F0502020204030204" pitchFamily="34" charset="0"/>
                <a:cs typeface="Calibri" panose="020F0502020204030204" pitchFamily="34" charset="0"/>
              </a:rPr>
              <a:t>Facilitate data sharing with State and Tribal Child Welfare agencies, consistent with </a:t>
            </a:r>
            <a:r>
              <a:rPr lang="en-US" sz="3200" b="1" dirty="0">
                <a:latin typeface="Calibri" panose="020F0502020204030204" pitchFamily="34" charset="0"/>
                <a:cs typeface="Calibri" panose="020F0502020204030204" pitchFamily="34" charset="0"/>
              </a:rPr>
              <a:t>FERPA</a:t>
            </a:r>
            <a:r>
              <a:rPr lang="en-US" sz="3200" dirty="0">
                <a:latin typeface="Calibri" panose="020F0502020204030204" pitchFamily="34" charset="0"/>
                <a:cs typeface="Calibri" panose="020F0502020204030204" pitchFamily="34" charset="0"/>
              </a:rPr>
              <a:t> and other Federal or State privacy laws, regulations, and policies.</a:t>
            </a:r>
          </a:p>
          <a:p>
            <a:pPr>
              <a:lnSpc>
                <a:spcPct val="90000"/>
              </a:lnSpc>
              <a:spcBef>
                <a:spcPts val="1200"/>
              </a:spcBef>
              <a:spcAft>
                <a:spcPts val="1200"/>
              </a:spcAft>
            </a:pPr>
            <a:r>
              <a:rPr lang="en-US" sz="3200" dirty="0">
                <a:latin typeface="Calibri" panose="020F0502020204030204" pitchFamily="34" charset="0"/>
                <a:cs typeface="Calibri" panose="020F0502020204030204" pitchFamily="34" charset="0"/>
              </a:rPr>
              <a:t>Monitor to ensure compliance with the Title I, Part A requirements at the LEA level.</a:t>
            </a:r>
          </a:p>
          <a:p>
            <a:pPr marL="457200" indent="-457200">
              <a:lnSpc>
                <a:spcPct val="90000"/>
              </a:lnSpc>
              <a:spcBef>
                <a:spcPts val="1200"/>
              </a:spcBef>
              <a:spcAft>
                <a:spcPts val="1200"/>
              </a:spcAft>
              <a:buFont typeface="Courier New" panose="02070309020205020404" pitchFamily="49" charset="0"/>
              <a:buChar char="o"/>
            </a:pPr>
            <a:r>
              <a:rPr lang="en-US" sz="2800" dirty="0">
                <a:solidFill>
                  <a:schemeClr val="tx1"/>
                </a:solidFill>
                <a:latin typeface="Calibri" panose="020F0502020204030204" pitchFamily="34" charset="0"/>
                <a:cs typeface="Calibri" panose="020F0502020204030204" pitchFamily="34" charset="0"/>
              </a:rPr>
              <a:t>EEM- Foster Care Liaison must be identified. </a:t>
            </a:r>
          </a:p>
          <a:p>
            <a:pPr marL="457200" indent="-457200">
              <a:lnSpc>
                <a:spcPct val="90000"/>
              </a:lnSpc>
              <a:spcBef>
                <a:spcPts val="1200"/>
              </a:spcBef>
              <a:spcAft>
                <a:spcPts val="1200"/>
              </a:spcAft>
              <a:buFont typeface="Courier New" panose="02070309020205020404" pitchFamily="49" charset="0"/>
              <a:buChar char="o"/>
            </a:pPr>
            <a:r>
              <a:rPr lang="en-US" sz="2800" dirty="0">
                <a:solidFill>
                  <a:schemeClr val="tx1"/>
                </a:solidFill>
                <a:latin typeface="Calibri" panose="020F0502020204030204" pitchFamily="34" charset="0"/>
                <a:cs typeface="Calibri" panose="020F0502020204030204" pitchFamily="34" charset="0"/>
              </a:rPr>
              <a:t>Foster Care Transportation Plan (MEMO sent in May of 2018).</a:t>
            </a:r>
          </a:p>
          <a:p>
            <a:endParaRPr lang="en-US" dirty="0"/>
          </a:p>
        </p:txBody>
      </p:sp>
      <p:pic>
        <p:nvPicPr>
          <p:cNvPr id="4" name="Picture 3" descr="Michigan Department of Education logo" title="MDE Logo">
            <a:extLst>
              <a:ext uri="{FF2B5EF4-FFF2-40B4-BE49-F238E27FC236}">
                <a16:creationId xmlns:a16="http://schemas.microsoft.com/office/drawing/2014/main" id="{0128801E-8DE2-4C41-9102-E2666BB4DDD4}"/>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32D31B49-9E62-4D30-BBF3-8B3813B1C500}"/>
              </a:ext>
            </a:extLst>
          </p:cNvPr>
          <p:cNvSpPr>
            <a:spLocks noGrp="1"/>
          </p:cNvSpPr>
          <p:nvPr>
            <p:ph type="sldNum" sz="quarter" idx="12"/>
          </p:nvPr>
        </p:nvSpPr>
        <p:spPr/>
        <p:txBody>
          <a:bodyPr/>
          <a:lstStyle/>
          <a:p>
            <a:fld id="{D57F1E4F-1CFF-5643-939E-217C01CDF565}" type="slidenum">
              <a:rPr lang="en-US" smtClean="0"/>
              <a:pPr/>
              <a:t>25</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34146089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89C63-3FD4-4839-B339-E3E35CB1EF72}"/>
              </a:ext>
            </a:extLst>
          </p:cNvPr>
          <p:cNvSpPr>
            <a:spLocks noGrp="1"/>
          </p:cNvSpPr>
          <p:nvPr>
            <p:ph type="title"/>
          </p:nvPr>
        </p:nvSpPr>
        <p:spPr>
          <a:xfrm>
            <a:off x="684213" y="492556"/>
            <a:ext cx="10058400" cy="1291856"/>
          </a:xfrm>
        </p:spPr>
        <p:txBody>
          <a:bodyPr>
            <a:normAutofit/>
          </a:bodyPr>
          <a:lstStyle/>
          <a:p>
            <a:pPr algn="r"/>
            <a:r>
              <a:rPr lang="en-US" sz="3600" dirty="0">
                <a:latin typeface="Calibri" panose="020F0502020204030204" pitchFamily="34" charset="0"/>
                <a:cs typeface="Calibri" panose="020F0502020204030204" pitchFamily="34" charset="0"/>
              </a:rPr>
              <a:t>District Foster Care Liaison Responsibilities </a:t>
            </a:r>
            <a:endParaRPr lang="en-US" sz="3600" dirty="0"/>
          </a:p>
        </p:txBody>
      </p:sp>
      <p:sp>
        <p:nvSpPr>
          <p:cNvPr id="3" name="Text Placeholder 2">
            <a:extLst>
              <a:ext uri="{FF2B5EF4-FFF2-40B4-BE49-F238E27FC236}">
                <a16:creationId xmlns:a16="http://schemas.microsoft.com/office/drawing/2014/main" id="{93E41361-B948-4291-A221-E68ABCF75F2D}"/>
              </a:ext>
            </a:extLst>
          </p:cNvPr>
          <p:cNvSpPr>
            <a:spLocks noGrp="1"/>
          </p:cNvSpPr>
          <p:nvPr>
            <p:ph type="body" idx="1"/>
          </p:nvPr>
        </p:nvSpPr>
        <p:spPr>
          <a:xfrm>
            <a:off x="684212" y="1784412"/>
            <a:ext cx="10492774" cy="4285334"/>
          </a:xfrm>
        </p:spPr>
        <p:txBody>
          <a:bodyPr>
            <a:normAutofit fontScale="85000" lnSpcReduction="20000"/>
          </a:bodyPr>
          <a:lstStyle/>
          <a:p>
            <a:pPr>
              <a:lnSpc>
                <a:spcPct val="90000"/>
              </a:lnSpc>
              <a:spcBef>
                <a:spcPts val="600"/>
              </a:spcBef>
              <a:spcAft>
                <a:spcPts val="1200"/>
              </a:spcAft>
            </a:pPr>
            <a:r>
              <a:rPr lang="en-US" sz="3500" spc="-150" dirty="0">
                <a:latin typeface="Calibri" panose="020F0502020204030204" pitchFamily="34" charset="0"/>
                <a:cs typeface="Calibri" panose="020F0502020204030204" pitchFamily="34" charset="0"/>
              </a:rPr>
              <a:t>District foster care liaison responsibilities will include but may not be limited to:</a:t>
            </a:r>
          </a:p>
          <a:p>
            <a:pPr marL="574675" lvl="0" indent="-341313">
              <a:lnSpc>
                <a:spcPct val="90000"/>
              </a:lnSpc>
              <a:spcBef>
                <a:spcPts val="1200"/>
              </a:spcBef>
              <a:spcAft>
                <a:spcPts val="1200"/>
              </a:spcAft>
            </a:pPr>
            <a:r>
              <a:rPr lang="en-US" sz="2800" dirty="0">
                <a:solidFill>
                  <a:schemeClr val="tx1"/>
                </a:solidFill>
                <a:latin typeface="Calibri" panose="020F0502020204030204" pitchFamily="34" charset="0"/>
                <a:cs typeface="Calibri" panose="020F0502020204030204" pitchFamily="34" charset="0"/>
              </a:rPr>
              <a:t>Ensure that children in foster care are </a:t>
            </a:r>
            <a:r>
              <a:rPr lang="en-US" sz="2800" b="1" dirty="0">
                <a:solidFill>
                  <a:schemeClr val="tx1"/>
                </a:solidFill>
                <a:latin typeface="Calibri" panose="020F0502020204030204" pitchFamily="34" charset="0"/>
                <a:cs typeface="Calibri" panose="020F0502020204030204" pitchFamily="34" charset="0"/>
              </a:rPr>
              <a:t>IMMEDIATELY</a:t>
            </a:r>
            <a:r>
              <a:rPr lang="en-US" sz="2800" dirty="0">
                <a:solidFill>
                  <a:schemeClr val="tx1"/>
                </a:solidFill>
                <a:latin typeface="Calibri" panose="020F0502020204030204" pitchFamily="34" charset="0"/>
                <a:cs typeface="Calibri" panose="020F0502020204030204" pitchFamily="34" charset="0"/>
              </a:rPr>
              <a:t> enrolled in and are regularly attending school.</a:t>
            </a:r>
          </a:p>
          <a:p>
            <a:pPr marL="574675" lvl="0" indent="-341313">
              <a:lnSpc>
                <a:spcPct val="90000"/>
              </a:lnSpc>
              <a:spcBef>
                <a:spcPts val="1200"/>
              </a:spcBef>
              <a:spcAft>
                <a:spcPts val="1200"/>
              </a:spcAft>
            </a:pPr>
            <a:r>
              <a:rPr lang="en-US" sz="2800" dirty="0">
                <a:solidFill>
                  <a:schemeClr val="tx1"/>
                </a:solidFill>
                <a:latin typeface="Calibri" panose="020F0502020204030204" pitchFamily="34" charset="0"/>
                <a:cs typeface="Calibri" panose="020F0502020204030204" pitchFamily="34" charset="0"/>
              </a:rPr>
              <a:t>Ensure transportation procedures are in place to maintain students in their school of origin, when determined to be in their best interest.</a:t>
            </a:r>
          </a:p>
          <a:p>
            <a:pPr marL="574675" lvl="0" indent="-341313">
              <a:lnSpc>
                <a:spcPct val="90000"/>
              </a:lnSpc>
              <a:spcBef>
                <a:spcPts val="1200"/>
              </a:spcBef>
              <a:spcAft>
                <a:spcPts val="1200"/>
              </a:spcAft>
            </a:pPr>
            <a:r>
              <a:rPr lang="en-US" sz="2800" dirty="0">
                <a:solidFill>
                  <a:schemeClr val="tx1"/>
                </a:solidFill>
                <a:latin typeface="Calibri" panose="020F0502020204030204" pitchFamily="34" charset="0"/>
                <a:cs typeface="Calibri" panose="020F0502020204030204" pitchFamily="34" charset="0"/>
              </a:rPr>
              <a:t>*A Sample Procedure Document is available for download on MDE’s Foster Care webpage. </a:t>
            </a:r>
          </a:p>
          <a:p>
            <a:pPr marL="574675" lvl="0" indent="-341313">
              <a:lnSpc>
                <a:spcPct val="90000"/>
              </a:lnSpc>
              <a:spcBef>
                <a:spcPts val="1200"/>
              </a:spcBef>
              <a:spcAft>
                <a:spcPts val="1200"/>
              </a:spcAft>
            </a:pPr>
            <a:r>
              <a:rPr lang="en-US" sz="2800" dirty="0">
                <a:solidFill>
                  <a:schemeClr val="tx1"/>
                </a:solidFill>
                <a:latin typeface="Calibri" panose="020F0502020204030204" pitchFamily="34" charset="0"/>
                <a:cs typeface="Calibri" panose="020F0502020204030204" pitchFamily="34" charset="0"/>
              </a:rPr>
              <a:t>*The Direct Certification Report was updated December 4, 2018 to better reflect an accurate student count for LEAs.</a:t>
            </a:r>
          </a:p>
          <a:p>
            <a:endParaRPr lang="en-US" dirty="0"/>
          </a:p>
        </p:txBody>
      </p:sp>
      <p:pic>
        <p:nvPicPr>
          <p:cNvPr id="4" name="Picture 3" descr="Michigan Department of Education logo" title="MDE Logo">
            <a:extLst>
              <a:ext uri="{FF2B5EF4-FFF2-40B4-BE49-F238E27FC236}">
                <a16:creationId xmlns:a16="http://schemas.microsoft.com/office/drawing/2014/main" id="{0128801E-8DE2-4C41-9102-E2666BB4DDD4}"/>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2A9F6045-E054-4852-B727-BF5AB80EF77C}"/>
              </a:ext>
            </a:extLst>
          </p:cNvPr>
          <p:cNvSpPr>
            <a:spLocks noGrp="1"/>
          </p:cNvSpPr>
          <p:nvPr>
            <p:ph type="sldNum" sz="quarter" idx="12"/>
          </p:nvPr>
        </p:nvSpPr>
        <p:spPr/>
        <p:txBody>
          <a:bodyPr/>
          <a:lstStyle/>
          <a:p>
            <a:fld id="{D57F1E4F-1CFF-5643-939E-217C01CDF565}" type="slidenum">
              <a:rPr lang="en-US" smtClean="0"/>
              <a:pPr/>
              <a:t>26</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498285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89C63-3FD4-4839-B339-E3E35CB1EF72}"/>
              </a:ext>
            </a:extLst>
          </p:cNvPr>
          <p:cNvSpPr>
            <a:spLocks noGrp="1"/>
          </p:cNvSpPr>
          <p:nvPr>
            <p:ph type="title"/>
          </p:nvPr>
        </p:nvSpPr>
        <p:spPr>
          <a:xfrm>
            <a:off x="684213" y="346841"/>
            <a:ext cx="10058400" cy="1156137"/>
          </a:xfrm>
        </p:spPr>
        <p:txBody>
          <a:bodyPr>
            <a:normAutofit fontScale="90000"/>
          </a:bodyPr>
          <a:lstStyle/>
          <a:p>
            <a:pPr algn="ctr"/>
            <a:r>
              <a:rPr lang="en-US" sz="3600" dirty="0">
                <a:latin typeface="Calibri" panose="020F0502020204030204" pitchFamily="34" charset="0"/>
                <a:cs typeface="Calibri" panose="020F0502020204030204" pitchFamily="34" charset="0"/>
              </a:rPr>
              <a:t>District Foster Care Liaison Responsibilities Cont.</a:t>
            </a:r>
            <a:endParaRPr lang="en-US" sz="3600" dirty="0"/>
          </a:p>
        </p:txBody>
      </p:sp>
      <p:sp>
        <p:nvSpPr>
          <p:cNvPr id="3" name="Text Placeholder 2">
            <a:extLst>
              <a:ext uri="{FF2B5EF4-FFF2-40B4-BE49-F238E27FC236}">
                <a16:creationId xmlns:a16="http://schemas.microsoft.com/office/drawing/2014/main" id="{93E41361-B948-4291-A221-E68ABCF75F2D}"/>
              </a:ext>
            </a:extLst>
          </p:cNvPr>
          <p:cNvSpPr>
            <a:spLocks noGrp="1"/>
          </p:cNvSpPr>
          <p:nvPr>
            <p:ph type="body" idx="1"/>
          </p:nvPr>
        </p:nvSpPr>
        <p:spPr>
          <a:xfrm>
            <a:off x="684212" y="1502979"/>
            <a:ext cx="10128790" cy="4361794"/>
          </a:xfrm>
        </p:spPr>
        <p:txBody>
          <a:bodyPr>
            <a:normAutofit/>
          </a:bodyPr>
          <a:lstStyle/>
          <a:p>
            <a:pPr marL="574675" indent="-341313">
              <a:lnSpc>
                <a:spcPct val="90000"/>
              </a:lnSpc>
              <a:spcBef>
                <a:spcPts val="1200"/>
              </a:spcBef>
              <a:spcAft>
                <a:spcPts val="1200"/>
              </a:spcAft>
            </a:pPr>
            <a:endParaRPr lang="en-US" sz="2800" dirty="0">
              <a:latin typeface="Calibri" panose="020F0502020204030204" pitchFamily="34" charset="0"/>
              <a:cs typeface="Calibri" panose="020F0502020204030204" pitchFamily="34" charset="0"/>
            </a:endParaRPr>
          </a:p>
          <a:p>
            <a:pPr marL="690562" indent="-457200">
              <a:lnSpc>
                <a:spcPct val="90000"/>
              </a:lnSpc>
              <a:spcBef>
                <a:spcPts val="1200"/>
              </a:spcBef>
              <a:spcAft>
                <a:spcPts val="12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Participate with the Best Interest Determination when possible.  </a:t>
            </a:r>
          </a:p>
          <a:p>
            <a:pPr marL="690562" indent="-457200">
              <a:lnSpc>
                <a:spcPct val="90000"/>
              </a:lnSpc>
              <a:spcBef>
                <a:spcPts val="1200"/>
              </a:spcBef>
              <a:spcAft>
                <a:spcPts val="12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Facilitate the transfer of records when students are moved.</a:t>
            </a:r>
          </a:p>
          <a:p>
            <a:pPr marL="690562" indent="-457200">
              <a:lnSpc>
                <a:spcPct val="90000"/>
              </a:lnSpc>
              <a:spcBef>
                <a:spcPts val="1200"/>
              </a:spcBef>
              <a:spcAft>
                <a:spcPts val="12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Facilitate data sharing with the Child Welfare Agencies, consistent with </a:t>
            </a:r>
            <a:r>
              <a:rPr lang="en-US" sz="2800" b="1" dirty="0">
                <a:latin typeface="Calibri" panose="020F0502020204030204" pitchFamily="34" charset="0"/>
                <a:cs typeface="Calibri" panose="020F0502020204030204" pitchFamily="34" charset="0"/>
              </a:rPr>
              <a:t>FERPA</a:t>
            </a:r>
            <a:r>
              <a:rPr lang="en-US" sz="2800" dirty="0">
                <a:latin typeface="Calibri" panose="020F0502020204030204" pitchFamily="34" charset="0"/>
                <a:cs typeface="Calibri" panose="020F0502020204030204" pitchFamily="34" charset="0"/>
              </a:rPr>
              <a:t> and other privacy protocols.</a:t>
            </a:r>
          </a:p>
          <a:p>
            <a:pPr marL="690562" indent="-457200">
              <a:lnSpc>
                <a:spcPct val="90000"/>
              </a:lnSpc>
              <a:spcBef>
                <a:spcPts val="1200"/>
              </a:spcBef>
              <a:spcAft>
                <a:spcPts val="12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Facilitate transportation costs agreements between the LEA and the Child Welfare Agency.</a:t>
            </a:r>
          </a:p>
          <a:p>
            <a:pPr marL="574675" indent="-341313">
              <a:lnSpc>
                <a:spcPct val="90000"/>
              </a:lnSpc>
              <a:spcBef>
                <a:spcPts val="1200"/>
              </a:spcBef>
              <a:spcAft>
                <a:spcPts val="1200"/>
              </a:spcAft>
            </a:pPr>
            <a:endParaRPr lang="en-US" sz="2800" dirty="0">
              <a:latin typeface="Calibri" panose="020F0502020204030204" pitchFamily="34" charset="0"/>
              <a:cs typeface="Calibri" panose="020F0502020204030204" pitchFamily="34" charset="0"/>
            </a:endParaRPr>
          </a:p>
          <a:p>
            <a:endParaRPr lang="en-US" dirty="0"/>
          </a:p>
        </p:txBody>
      </p:sp>
      <p:pic>
        <p:nvPicPr>
          <p:cNvPr id="4" name="Picture 3" descr="Michigan Department of Education logo" title="MDE Logo">
            <a:extLst>
              <a:ext uri="{FF2B5EF4-FFF2-40B4-BE49-F238E27FC236}">
                <a16:creationId xmlns:a16="http://schemas.microsoft.com/office/drawing/2014/main" id="{0128801E-8DE2-4C41-9102-E2666BB4DDD4}"/>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BDCA96CD-F2E5-42A0-829F-DA21A89EF86F}"/>
              </a:ext>
            </a:extLst>
          </p:cNvPr>
          <p:cNvSpPr>
            <a:spLocks noGrp="1"/>
          </p:cNvSpPr>
          <p:nvPr>
            <p:ph type="sldNum" sz="quarter" idx="12"/>
          </p:nvPr>
        </p:nvSpPr>
        <p:spPr/>
        <p:txBody>
          <a:bodyPr/>
          <a:lstStyle/>
          <a:p>
            <a:fld id="{D57F1E4F-1CFF-5643-939E-217C01CDF565}" type="slidenum">
              <a:rPr lang="en-US" smtClean="0"/>
              <a:pPr/>
              <a:t>27</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230020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015D-8063-48CF-BE25-B8C0698DA4E3}"/>
              </a:ext>
            </a:extLst>
          </p:cNvPr>
          <p:cNvSpPr>
            <a:spLocks noGrp="1"/>
          </p:cNvSpPr>
          <p:nvPr>
            <p:ph type="title"/>
          </p:nvPr>
        </p:nvSpPr>
        <p:spPr>
          <a:xfrm>
            <a:off x="684211" y="320273"/>
            <a:ext cx="10058400" cy="1083212"/>
          </a:xfrm>
        </p:spPr>
        <p:txBody>
          <a:bodyPr/>
          <a:lstStyle/>
          <a:p>
            <a:pPr algn="ctr"/>
            <a:r>
              <a:rPr lang="en-US" dirty="0">
                <a:latin typeface="Calibri" panose="020F0502020204030204" pitchFamily="34" charset="0"/>
                <a:cs typeface="Calibri" panose="020F0502020204030204" pitchFamily="34" charset="0"/>
              </a:rPr>
              <a:t>Transportation Reimbursement</a:t>
            </a:r>
          </a:p>
        </p:txBody>
      </p:sp>
      <p:sp>
        <p:nvSpPr>
          <p:cNvPr id="3" name="Text Placeholder 2">
            <a:extLst>
              <a:ext uri="{FF2B5EF4-FFF2-40B4-BE49-F238E27FC236}">
                <a16:creationId xmlns:a16="http://schemas.microsoft.com/office/drawing/2014/main" id="{9CF3F76C-4EEE-4DC0-83D3-DAC83258DAF8}"/>
              </a:ext>
            </a:extLst>
          </p:cNvPr>
          <p:cNvSpPr>
            <a:spLocks noGrp="1"/>
          </p:cNvSpPr>
          <p:nvPr>
            <p:ph type="body" idx="1"/>
          </p:nvPr>
        </p:nvSpPr>
        <p:spPr>
          <a:xfrm>
            <a:off x="885728" y="1617871"/>
            <a:ext cx="9655366" cy="4206239"/>
          </a:xfrm>
        </p:spPr>
        <p:txBody>
          <a:bodyPr>
            <a:noAutofit/>
          </a:bodyPr>
          <a:lstStyle/>
          <a:p>
            <a:r>
              <a:rPr lang="en-US" sz="2800" dirty="0">
                <a:latin typeface="Calibri" panose="020F0502020204030204" pitchFamily="34" charset="0"/>
                <a:cs typeface="Calibri" panose="020F0502020204030204" pitchFamily="34" charset="0"/>
              </a:rPr>
              <a:t>The following is the suggested structure reimbursing “additional costs” to transport foster students to the school of origin if determined to be in his/her best interest;</a:t>
            </a:r>
          </a:p>
          <a:p>
            <a:pPr marL="457200" indent="-457200">
              <a:buFont typeface="Courier New" panose="02070309020205020404" pitchFamily="49" charset="0"/>
              <a:buChar char="o"/>
            </a:pPr>
            <a:r>
              <a:rPr lang="en-US" sz="2600" dirty="0">
                <a:solidFill>
                  <a:schemeClr val="tx1"/>
                </a:solidFill>
                <a:latin typeface="Calibri" panose="020F0502020204030204" pitchFamily="34" charset="0"/>
                <a:cs typeface="Calibri" panose="020F0502020204030204" pitchFamily="34" charset="0"/>
              </a:rPr>
              <a:t>If a student’s foster care placement is being funded by Title IV-E funds, MDHHS will reimburse “additional transportation” costs at 100%.</a:t>
            </a:r>
          </a:p>
          <a:p>
            <a:pPr marL="457200" indent="-457200">
              <a:buFont typeface="Courier New" panose="02070309020205020404" pitchFamily="49" charset="0"/>
              <a:buChar char="o"/>
            </a:pPr>
            <a:r>
              <a:rPr lang="en-US" sz="2600" dirty="0">
                <a:solidFill>
                  <a:schemeClr val="tx1"/>
                </a:solidFill>
                <a:latin typeface="Calibri" panose="020F0502020204030204" pitchFamily="34" charset="0"/>
                <a:cs typeface="Calibri" panose="020F0502020204030204" pitchFamily="34" charset="0"/>
              </a:rPr>
              <a:t>If a student’s foster care placement is not being funded by Title IV-E, MDHHS will reimburse “additional transportation” costs up to 50% to aid LEAs (collaboration should continue). </a:t>
            </a:r>
          </a:p>
          <a:p>
            <a:pPr marL="457200" indent="-457200">
              <a:buFont typeface="Courier New" panose="02070309020205020404" pitchFamily="49" charset="0"/>
              <a:buChar char="o"/>
            </a:pPr>
            <a:r>
              <a:rPr lang="en-US" sz="2600" dirty="0">
                <a:solidFill>
                  <a:schemeClr val="tx1"/>
                </a:solidFill>
                <a:latin typeface="Calibri" panose="020F0502020204030204" pitchFamily="34" charset="0"/>
                <a:cs typeface="Calibri" panose="020F0502020204030204" pitchFamily="34" charset="0"/>
              </a:rPr>
              <a:t>OR; LEAs may fund the entire amount.</a:t>
            </a:r>
          </a:p>
          <a:p>
            <a:pPr marL="342900" indent="-342900">
              <a:buFont typeface="Arial" panose="020B0604020202020204" pitchFamily="34" charset="0"/>
              <a:buChar char="•"/>
            </a:pPr>
            <a:endParaRPr lang="en-US"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E2557E22-6254-4076-AC1F-06ACBF53E2EE}"/>
              </a:ext>
            </a:extLst>
          </p:cNvPr>
          <p:cNvSpPr>
            <a:spLocks noGrp="1"/>
          </p:cNvSpPr>
          <p:nvPr>
            <p:ph type="sldNum" sz="quarter" idx="12"/>
          </p:nvPr>
        </p:nvSpPr>
        <p:spPr>
          <a:xfrm>
            <a:off x="10363200" y="5578475"/>
            <a:ext cx="1142245" cy="669925"/>
          </a:xfrm>
        </p:spPr>
        <p:txBody>
          <a:bodyPr/>
          <a:lstStyle/>
          <a:p>
            <a:fld id="{D57F1E4F-1CFF-5643-939E-217C01CDF565}" type="slidenum">
              <a:rPr lang="en-US" smtClean="0"/>
              <a:pPr/>
              <a:t>28</a:t>
            </a:fld>
            <a:endParaRPr lang="en-US" dirty="0"/>
          </a:p>
        </p:txBody>
      </p:sp>
      <p:pic>
        <p:nvPicPr>
          <p:cNvPr id="5" name="Picture 4" descr="Michigan Department of Education logo" title="MDE Logo">
            <a:extLst>
              <a:ext uri="{FF2B5EF4-FFF2-40B4-BE49-F238E27FC236}">
                <a16:creationId xmlns:a16="http://schemas.microsoft.com/office/drawing/2014/main" id="{94F542BE-904A-4763-856B-CCA1FFB2995D}"/>
              </a:ext>
            </a:extLst>
          </p:cNvPr>
          <p:cNvPicPr>
            <a:picLocks noChangeAspect="1"/>
          </p:cNvPicPr>
          <p:nvPr/>
        </p:nvPicPr>
        <p:blipFill>
          <a:blip r:embed="rId2"/>
          <a:stretch>
            <a:fillRect/>
          </a:stretch>
        </p:blipFill>
        <p:spPr>
          <a:xfrm>
            <a:off x="113687" y="6069746"/>
            <a:ext cx="1830024" cy="698736"/>
          </a:xfrm>
          <a:prstGeom prst="rect">
            <a:avLst/>
          </a:prstGeom>
        </p:spPr>
      </p:pic>
      <p:pic>
        <p:nvPicPr>
          <p:cNvPr id="22" name="Picture 21" descr="Department of Health and Human Services logo" title="DHHS logo">
            <a:extLst>
              <a:ext uri="{FF2B5EF4-FFF2-40B4-BE49-F238E27FC236}">
                <a16:creationId xmlns:a16="http://schemas.microsoft.com/office/drawing/2014/main" id="{21AAA3F4-45EA-48FB-B76F-BE242FFB7BA4}"/>
              </a:ext>
            </a:extLst>
          </p:cNvPr>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26938130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BA596-385D-4B07-967A-446E8629892F}"/>
              </a:ext>
            </a:extLst>
          </p:cNvPr>
          <p:cNvSpPr>
            <a:spLocks noGrp="1"/>
          </p:cNvSpPr>
          <p:nvPr>
            <p:ph type="title"/>
          </p:nvPr>
        </p:nvSpPr>
        <p:spPr>
          <a:xfrm>
            <a:off x="684213" y="295422"/>
            <a:ext cx="10058400" cy="1055076"/>
          </a:xfrm>
        </p:spPr>
        <p:txBody>
          <a:bodyPr/>
          <a:lstStyle/>
          <a:p>
            <a:pPr algn="ctr"/>
            <a:r>
              <a:rPr lang="en-US" dirty="0">
                <a:latin typeface="Calibri" panose="020F0502020204030204" pitchFamily="34" charset="0"/>
                <a:cs typeface="Calibri" panose="020F0502020204030204" pitchFamily="34" charset="0"/>
              </a:rPr>
              <a:t>Transportation Reimbursement cont. </a:t>
            </a:r>
            <a:endParaRPr lang="en-US" dirty="0"/>
          </a:p>
        </p:txBody>
      </p:sp>
      <p:sp>
        <p:nvSpPr>
          <p:cNvPr id="3" name="Text Placeholder 2">
            <a:extLst>
              <a:ext uri="{FF2B5EF4-FFF2-40B4-BE49-F238E27FC236}">
                <a16:creationId xmlns:a16="http://schemas.microsoft.com/office/drawing/2014/main" id="{E5514FC9-DCFB-4FE0-BF50-E468A6B498D2}"/>
              </a:ext>
            </a:extLst>
          </p:cNvPr>
          <p:cNvSpPr>
            <a:spLocks noGrp="1"/>
          </p:cNvSpPr>
          <p:nvPr>
            <p:ph type="body" idx="1"/>
          </p:nvPr>
        </p:nvSpPr>
        <p:spPr>
          <a:xfrm>
            <a:off x="684212" y="1448971"/>
            <a:ext cx="9838422" cy="4129504"/>
          </a:xfrm>
        </p:spPr>
        <p:txBody>
          <a:bodyPr>
            <a:normAutofit lnSpcReduction="10000"/>
          </a:bodyPr>
          <a:lstStyle/>
          <a:p>
            <a:pPr marL="342900"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Child Welfare Workers have 30 days to make Title IV-E eligibility determination and notify LEAs.</a:t>
            </a:r>
          </a:p>
          <a:p>
            <a:pPr marL="342900"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During the window of Title IV-E eligibility determination, LEAs are responsible for providing transportation with possible 100% or up to 50% reimbursement for “additional cost” from MDHHS.</a:t>
            </a:r>
          </a:p>
          <a:p>
            <a:pPr marL="342900"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Child Welfare Workers are responsible for notifying LEAs if student’s placement Title IV-E eligibility changes.</a:t>
            </a:r>
          </a:p>
          <a:p>
            <a:pPr marL="342900"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LEAs </a:t>
            </a:r>
            <a:r>
              <a:rPr lang="en-US" sz="2800" b="1" dirty="0">
                <a:latin typeface="Calibri" panose="020F0502020204030204" pitchFamily="34" charset="0"/>
                <a:cs typeface="Calibri" panose="020F0502020204030204" pitchFamily="34" charset="0"/>
              </a:rPr>
              <a:t>may</a:t>
            </a:r>
            <a:r>
              <a:rPr lang="en-US" sz="2800" dirty="0">
                <a:latin typeface="Calibri" panose="020F0502020204030204" pitchFamily="34" charset="0"/>
                <a:cs typeface="Calibri" panose="020F0502020204030204" pitchFamily="34" charset="0"/>
              </a:rPr>
              <a:t> use Title I, Part A funds to cover non-reimbursed costs for “additional transportation”.</a:t>
            </a:r>
          </a:p>
        </p:txBody>
      </p:sp>
      <p:sp>
        <p:nvSpPr>
          <p:cNvPr id="4" name="Slide Number Placeholder 3">
            <a:extLst>
              <a:ext uri="{FF2B5EF4-FFF2-40B4-BE49-F238E27FC236}">
                <a16:creationId xmlns:a16="http://schemas.microsoft.com/office/drawing/2014/main" id="{B9B53F05-1003-4D3A-BEC9-B60112B43F84}"/>
              </a:ext>
            </a:extLst>
          </p:cNvPr>
          <p:cNvSpPr>
            <a:spLocks noGrp="1"/>
          </p:cNvSpPr>
          <p:nvPr>
            <p:ph type="sldNum" sz="quarter" idx="12"/>
          </p:nvPr>
        </p:nvSpPr>
        <p:spPr/>
        <p:txBody>
          <a:bodyPr/>
          <a:lstStyle/>
          <a:p>
            <a:fld id="{D57F1E4F-1CFF-5643-939E-217C01CDF565}" type="slidenum">
              <a:rPr lang="en-US" smtClean="0"/>
              <a:pPr/>
              <a:t>29</a:t>
            </a:fld>
            <a:endParaRPr lang="en-US" dirty="0"/>
          </a:p>
        </p:txBody>
      </p:sp>
      <p:pic>
        <p:nvPicPr>
          <p:cNvPr id="5" name="Picture 4" descr="Michigan Department of Education logo" title="MDE Logo">
            <a:extLst>
              <a:ext uri="{FF2B5EF4-FFF2-40B4-BE49-F238E27FC236}">
                <a16:creationId xmlns:a16="http://schemas.microsoft.com/office/drawing/2014/main" id="{BB1556F0-33AD-4EE3-8DEB-337A0BC02A3B}"/>
              </a:ext>
            </a:extLst>
          </p:cNvPr>
          <p:cNvPicPr>
            <a:picLocks noChangeAspect="1"/>
          </p:cNvPicPr>
          <p:nvPr/>
        </p:nvPicPr>
        <p:blipFill>
          <a:blip r:embed="rId2"/>
          <a:stretch>
            <a:fillRect/>
          </a:stretch>
        </p:blipFill>
        <p:spPr>
          <a:xfrm>
            <a:off x="113687" y="6069746"/>
            <a:ext cx="1830024" cy="698736"/>
          </a:xfrm>
          <a:prstGeom prst="rect">
            <a:avLst/>
          </a:prstGeom>
        </p:spPr>
      </p:pic>
      <p:pic>
        <p:nvPicPr>
          <p:cNvPr id="6" name="Picture 5" descr="Department of Health and Human Services logo" title="DHHS logo">
            <a:extLst>
              <a:ext uri="{FF2B5EF4-FFF2-40B4-BE49-F238E27FC236}">
                <a16:creationId xmlns:a16="http://schemas.microsoft.com/office/drawing/2014/main" id="{61C24998-5336-48FE-BCAF-50328944A029}"/>
              </a:ext>
            </a:extLst>
          </p:cNvPr>
          <p:cNvPicPr>
            <a:picLocks noChangeAspect="1"/>
          </p:cNvPicPr>
          <p:nvPr/>
        </p:nvPicPr>
        <p:blipFill>
          <a:blip r:embed="rId3"/>
          <a:stretch>
            <a:fillRect/>
          </a:stretch>
        </p:blipFill>
        <p:spPr>
          <a:xfrm>
            <a:off x="8672321" y="6083814"/>
            <a:ext cx="2070292" cy="685800"/>
          </a:xfrm>
          <a:prstGeom prst="rect">
            <a:avLst/>
          </a:prstGeom>
        </p:spPr>
      </p:pic>
    </p:spTree>
    <p:extLst>
      <p:ext uri="{BB962C8B-B14F-4D97-AF65-F5344CB8AC3E}">
        <p14:creationId xmlns:p14="http://schemas.microsoft.com/office/powerpoint/2010/main" val="2998281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799"/>
            <a:ext cx="10069067" cy="3024353"/>
          </a:xfrm>
        </p:spPr>
        <p:txBody>
          <a:bodyPr/>
          <a:lstStyle/>
          <a:p>
            <a:pPr algn="ctr"/>
            <a:r>
              <a:rPr lang="en-US" dirty="0">
                <a:latin typeface="Calibri" panose="020F0502020204030204" pitchFamily="34" charset="0"/>
                <a:cs typeface="Calibri" panose="020F0502020204030204" pitchFamily="34" charset="0"/>
              </a:rPr>
              <a:t>Education and Foster Care: Stability for students- It’s the Law</a:t>
            </a:r>
          </a:p>
        </p:txBody>
      </p:sp>
      <p:sp>
        <p:nvSpPr>
          <p:cNvPr id="3" name="Subtitle 2"/>
          <p:cNvSpPr>
            <a:spLocks noGrp="1"/>
          </p:cNvSpPr>
          <p:nvPr>
            <p:ph type="subTitle" idx="1"/>
          </p:nvPr>
        </p:nvSpPr>
        <p:spPr>
          <a:xfrm>
            <a:off x="684212" y="4470399"/>
            <a:ext cx="4384938" cy="1507067"/>
          </a:xfrm>
        </p:spPr>
        <p:txBody>
          <a:bodyPr>
            <a:normAutofit fontScale="32500" lnSpcReduction="20000"/>
          </a:bodyPr>
          <a:lstStyle/>
          <a:p>
            <a:pPr>
              <a:lnSpc>
                <a:spcPct val="128000"/>
              </a:lnSpc>
              <a:spcBef>
                <a:spcPts val="0"/>
              </a:spcBef>
            </a:pPr>
            <a:r>
              <a:rPr lang="en-US" sz="4900" b="1" dirty="0">
                <a:solidFill>
                  <a:schemeClr val="accent1"/>
                </a:solidFill>
                <a:latin typeface="Calibri" panose="020F0502020204030204" pitchFamily="34" charset="0"/>
                <a:cs typeface="Calibri" panose="020F0502020204030204" pitchFamily="34" charset="0"/>
              </a:rPr>
              <a:t>Kathleen Hoehne</a:t>
            </a:r>
          </a:p>
          <a:p>
            <a:pPr>
              <a:lnSpc>
                <a:spcPct val="128000"/>
              </a:lnSpc>
              <a:spcBef>
                <a:spcPts val="0"/>
              </a:spcBef>
            </a:pPr>
            <a:r>
              <a:rPr lang="en-US" sz="4900" b="1" dirty="0">
                <a:solidFill>
                  <a:schemeClr val="accent1"/>
                </a:solidFill>
                <a:latin typeface="Calibri" panose="020F0502020204030204" pitchFamily="34" charset="0"/>
                <a:cs typeface="Calibri" panose="020F0502020204030204" pitchFamily="34" charset="0"/>
              </a:rPr>
              <a:t>Foster Care Consultant</a:t>
            </a:r>
          </a:p>
          <a:p>
            <a:pPr>
              <a:lnSpc>
                <a:spcPct val="128000"/>
              </a:lnSpc>
              <a:spcBef>
                <a:spcPts val="0"/>
              </a:spcBef>
            </a:pPr>
            <a:r>
              <a:rPr lang="en-US" sz="4900" b="1" dirty="0">
                <a:solidFill>
                  <a:schemeClr val="accent1"/>
                </a:solidFill>
                <a:latin typeface="Calibri" panose="020F0502020204030204" pitchFamily="34" charset="0"/>
                <a:cs typeface="Calibri" panose="020F0502020204030204" pitchFamily="34" charset="0"/>
              </a:rPr>
              <a:t>Office of Educational Supports</a:t>
            </a:r>
          </a:p>
          <a:p>
            <a:pPr>
              <a:lnSpc>
                <a:spcPct val="128000"/>
              </a:lnSpc>
              <a:spcBef>
                <a:spcPts val="0"/>
              </a:spcBef>
            </a:pPr>
            <a:r>
              <a:rPr lang="en-US" sz="4900" b="1" dirty="0">
                <a:solidFill>
                  <a:schemeClr val="accent1"/>
                </a:solidFill>
                <a:latin typeface="Calibri" panose="020F0502020204030204" pitchFamily="34" charset="0"/>
                <a:cs typeface="Calibri" panose="020F0502020204030204" pitchFamily="34" charset="0"/>
              </a:rPr>
              <a:t>Michigan Department of Education </a:t>
            </a:r>
          </a:p>
          <a:p>
            <a:endParaRPr lang="en-US" dirty="0"/>
          </a:p>
        </p:txBody>
      </p:sp>
      <p:pic>
        <p:nvPicPr>
          <p:cNvPr id="5" name="Picture 4" descr="Michigan Department of Education logo" title="MDE Logo"/>
          <p:cNvPicPr>
            <a:picLocks noChangeAspect="1"/>
          </p:cNvPicPr>
          <p:nvPr/>
        </p:nvPicPr>
        <p:blipFill>
          <a:blip r:embed="rId2"/>
          <a:stretch>
            <a:fillRect/>
          </a:stretch>
        </p:blipFill>
        <p:spPr>
          <a:xfrm>
            <a:off x="122076" y="5977467"/>
            <a:ext cx="1830024" cy="698736"/>
          </a:xfrm>
          <a:prstGeom prst="rect">
            <a:avLst/>
          </a:prstGeom>
        </p:spPr>
      </p:pic>
      <p:sp>
        <p:nvSpPr>
          <p:cNvPr id="4" name="TextBox 3">
            <a:extLst>
              <a:ext uri="{FF2B5EF4-FFF2-40B4-BE49-F238E27FC236}">
                <a16:creationId xmlns:a16="http://schemas.microsoft.com/office/drawing/2014/main" id="{7A074BFB-606E-4B7E-A125-83CABE3BE116}"/>
              </a:ext>
            </a:extLst>
          </p:cNvPr>
          <p:cNvSpPr txBox="1"/>
          <p:nvPr/>
        </p:nvSpPr>
        <p:spPr>
          <a:xfrm>
            <a:off x="5867243" y="4470400"/>
            <a:ext cx="4886036" cy="1328312"/>
          </a:xfrm>
          <a:prstGeom prst="rect">
            <a:avLst/>
          </a:prstGeom>
          <a:noFill/>
        </p:spPr>
        <p:txBody>
          <a:bodyPr wrap="square" rtlCol="0">
            <a:spAutoFit/>
          </a:bodyPr>
          <a:lstStyle/>
          <a:p>
            <a:pPr lvl="0" algn="r">
              <a:lnSpc>
                <a:spcPct val="128000"/>
              </a:lnSpc>
              <a:buClr>
                <a:srgbClr val="4E67C8"/>
              </a:buClr>
              <a:buSzPct val="80000"/>
            </a:pPr>
            <a:r>
              <a:rPr lang="en-US" sz="1600" b="1" dirty="0">
                <a:solidFill>
                  <a:srgbClr val="4E67C8">
                    <a:lumMod val="50000"/>
                  </a:srgbClr>
                </a:solidFill>
                <a:latin typeface="Calibri" panose="020F0502020204030204" pitchFamily="34" charset="0"/>
                <a:cs typeface="Calibri" panose="020F0502020204030204" pitchFamily="34" charset="0"/>
              </a:rPr>
              <a:t>Ann Rossi</a:t>
            </a:r>
          </a:p>
          <a:p>
            <a:pPr lvl="0" algn="r">
              <a:lnSpc>
                <a:spcPct val="128000"/>
              </a:lnSpc>
              <a:buClr>
                <a:srgbClr val="4E67C8"/>
              </a:buClr>
              <a:buSzPct val="80000"/>
            </a:pPr>
            <a:r>
              <a:rPr lang="en-US" sz="1600" b="1" dirty="0">
                <a:solidFill>
                  <a:srgbClr val="4E67C8">
                    <a:lumMod val="50000"/>
                  </a:srgbClr>
                </a:solidFill>
                <a:latin typeface="Calibri" panose="020F0502020204030204" pitchFamily="34" charset="0"/>
                <a:cs typeface="Calibri" panose="020F0502020204030204" pitchFamily="34" charset="0"/>
              </a:rPr>
              <a:t>Education Analyst</a:t>
            </a:r>
          </a:p>
          <a:p>
            <a:pPr lvl="0" algn="r">
              <a:lnSpc>
                <a:spcPct val="128000"/>
              </a:lnSpc>
              <a:buClr>
                <a:srgbClr val="4E67C8"/>
              </a:buClr>
              <a:buSzPct val="80000"/>
            </a:pPr>
            <a:r>
              <a:rPr lang="en-US" sz="1600" b="1" dirty="0">
                <a:solidFill>
                  <a:srgbClr val="4E67C8">
                    <a:lumMod val="50000"/>
                  </a:srgbClr>
                </a:solidFill>
                <a:latin typeface="Calibri" panose="020F0502020204030204" pitchFamily="34" charset="0"/>
                <a:cs typeface="Calibri" panose="020F0502020204030204" pitchFamily="34" charset="0"/>
              </a:rPr>
              <a:t>Education and Youth Services</a:t>
            </a:r>
          </a:p>
          <a:p>
            <a:pPr lvl="0" algn="r">
              <a:lnSpc>
                <a:spcPct val="128000"/>
              </a:lnSpc>
              <a:buClr>
                <a:srgbClr val="4E67C8"/>
              </a:buClr>
              <a:buSzPct val="80000"/>
            </a:pPr>
            <a:r>
              <a:rPr lang="en-US" sz="1600" b="1" dirty="0">
                <a:solidFill>
                  <a:srgbClr val="4E67C8">
                    <a:lumMod val="50000"/>
                  </a:srgbClr>
                </a:solidFill>
                <a:latin typeface="Calibri" panose="020F0502020204030204" pitchFamily="34" charset="0"/>
                <a:cs typeface="Calibri" panose="020F0502020204030204" pitchFamily="34" charset="0"/>
              </a:rPr>
              <a:t>Michigan Department of Health and Human Services</a:t>
            </a:r>
          </a:p>
        </p:txBody>
      </p:sp>
      <p:sp>
        <p:nvSpPr>
          <p:cNvPr id="6" name="Slide Number Placeholder 5">
            <a:extLst>
              <a:ext uri="{FF2B5EF4-FFF2-40B4-BE49-F238E27FC236}">
                <a16:creationId xmlns:a16="http://schemas.microsoft.com/office/drawing/2014/main" id="{37FA3E14-8F95-40D8-A194-EDD39F607505}"/>
              </a:ext>
            </a:extLst>
          </p:cNvPr>
          <p:cNvSpPr>
            <a:spLocks noGrp="1"/>
          </p:cNvSpPr>
          <p:nvPr>
            <p:ph type="sldNum" sz="quarter" idx="12"/>
          </p:nvPr>
        </p:nvSpPr>
        <p:spPr/>
        <p:txBody>
          <a:bodyPr/>
          <a:lstStyle/>
          <a:p>
            <a:fld id="{D57F1E4F-1CFF-5643-939E-217C01CDF565}" type="slidenum">
              <a:rPr lang="en-US" smtClean="0"/>
              <a:pPr/>
              <a:t>3</a:t>
            </a:fld>
            <a:endParaRPr lang="en-US" dirty="0"/>
          </a:p>
        </p:txBody>
      </p:sp>
      <p:pic>
        <p:nvPicPr>
          <p:cNvPr id="9" name="Picture 8"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20262374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6F16F-1180-465F-8798-F3ED0284C11F}"/>
              </a:ext>
            </a:extLst>
          </p:cNvPr>
          <p:cNvSpPr>
            <a:spLocks noGrp="1"/>
          </p:cNvSpPr>
          <p:nvPr>
            <p:ph type="title"/>
          </p:nvPr>
        </p:nvSpPr>
        <p:spPr>
          <a:xfrm>
            <a:off x="684213" y="685800"/>
            <a:ext cx="10058400" cy="1077686"/>
          </a:xfrm>
        </p:spPr>
        <p:txBody>
          <a:bodyPr>
            <a:noAutofit/>
          </a:bodyPr>
          <a:lstStyle/>
          <a:p>
            <a:pPr algn="ctr"/>
            <a:r>
              <a:rPr lang="en-US" sz="3600" dirty="0">
                <a:latin typeface="Calibri" panose="020F0502020204030204" pitchFamily="34" charset="0"/>
                <a:cs typeface="Calibri" panose="020F0502020204030204" pitchFamily="34" charset="0"/>
              </a:rPr>
              <a:t>Definition of “Additional costs” for transportation</a:t>
            </a:r>
          </a:p>
        </p:txBody>
      </p:sp>
      <p:sp>
        <p:nvSpPr>
          <p:cNvPr id="3" name="Text Placeholder 2">
            <a:extLst>
              <a:ext uri="{FF2B5EF4-FFF2-40B4-BE49-F238E27FC236}">
                <a16:creationId xmlns:a16="http://schemas.microsoft.com/office/drawing/2014/main" id="{F0EF41F7-C787-49C6-B0DC-ABA9CCEC66A9}"/>
              </a:ext>
            </a:extLst>
          </p:cNvPr>
          <p:cNvSpPr>
            <a:spLocks noGrp="1"/>
          </p:cNvSpPr>
          <p:nvPr>
            <p:ph type="body" idx="1"/>
          </p:nvPr>
        </p:nvSpPr>
        <p:spPr>
          <a:xfrm>
            <a:off x="684212" y="1763486"/>
            <a:ext cx="9678988" cy="3962065"/>
          </a:xfrm>
        </p:spPr>
        <p:txBody>
          <a:bodyPr>
            <a:normAutofit/>
          </a:bodyPr>
          <a:lstStyle/>
          <a:p>
            <a:r>
              <a:rPr lang="en-US" sz="3200" dirty="0">
                <a:latin typeface="Calibri" panose="020F0502020204030204" pitchFamily="34" charset="0"/>
                <a:cs typeface="Calibri" panose="020F0502020204030204" pitchFamily="34" charset="0"/>
              </a:rPr>
              <a:t>“Additional costs incurred in providing transportation to the school of origin should reflect the </a:t>
            </a:r>
            <a:r>
              <a:rPr lang="en-US" sz="3200" b="1" dirty="0">
                <a:latin typeface="Calibri" panose="020F0502020204030204" pitchFamily="34" charset="0"/>
                <a:cs typeface="Calibri" panose="020F0502020204030204" pitchFamily="34" charset="0"/>
              </a:rPr>
              <a:t>difference</a:t>
            </a:r>
            <a:r>
              <a:rPr lang="en-US" sz="3200" dirty="0">
                <a:latin typeface="Calibri" panose="020F0502020204030204" pitchFamily="34" charset="0"/>
                <a:cs typeface="Calibri" panose="020F0502020204030204" pitchFamily="34" charset="0"/>
              </a:rPr>
              <a:t> between what an LEA otherwise would spend to transport a student to his or her assigned school and the cost of transporting a child in foster care to his or her school of origin. “</a:t>
            </a:r>
          </a:p>
          <a:p>
            <a:r>
              <a:rPr lang="en-US" sz="3200" dirty="0">
                <a:latin typeface="Calibri" panose="020F0502020204030204" pitchFamily="34" charset="0"/>
                <a:cs typeface="Calibri" panose="020F0502020204030204" pitchFamily="34" charset="0"/>
              </a:rPr>
              <a:t>*Non-Regulatory Guidance Question #27</a:t>
            </a:r>
          </a:p>
        </p:txBody>
      </p:sp>
      <p:sp>
        <p:nvSpPr>
          <p:cNvPr id="4" name="Slide Number Placeholder 3">
            <a:extLst>
              <a:ext uri="{FF2B5EF4-FFF2-40B4-BE49-F238E27FC236}">
                <a16:creationId xmlns:a16="http://schemas.microsoft.com/office/drawing/2014/main" id="{B0DA4BFD-0334-4A7C-9E85-F1509AA8D64B}"/>
              </a:ext>
            </a:extLst>
          </p:cNvPr>
          <p:cNvSpPr>
            <a:spLocks noGrp="1"/>
          </p:cNvSpPr>
          <p:nvPr>
            <p:ph type="sldNum" sz="quarter" idx="12"/>
          </p:nvPr>
        </p:nvSpPr>
        <p:spPr/>
        <p:txBody>
          <a:bodyPr/>
          <a:lstStyle/>
          <a:p>
            <a:fld id="{D57F1E4F-1CFF-5643-939E-217C01CDF565}" type="slidenum">
              <a:rPr lang="en-US" smtClean="0"/>
              <a:pPr/>
              <a:t>30</a:t>
            </a:fld>
            <a:endParaRPr lang="en-US" dirty="0"/>
          </a:p>
        </p:txBody>
      </p:sp>
      <p:pic>
        <p:nvPicPr>
          <p:cNvPr id="5" name="Picture 4" descr="Michigan Department of Education logo" title="MDE Logo">
            <a:extLst>
              <a:ext uri="{FF2B5EF4-FFF2-40B4-BE49-F238E27FC236}">
                <a16:creationId xmlns:a16="http://schemas.microsoft.com/office/drawing/2014/main" id="{3E741FA0-360D-40F3-90A2-1CE2087F0C8F}"/>
              </a:ext>
            </a:extLst>
          </p:cNvPr>
          <p:cNvPicPr>
            <a:picLocks noChangeAspect="1"/>
          </p:cNvPicPr>
          <p:nvPr/>
        </p:nvPicPr>
        <p:blipFill>
          <a:blip r:embed="rId2"/>
          <a:stretch>
            <a:fillRect/>
          </a:stretch>
        </p:blipFill>
        <p:spPr>
          <a:xfrm>
            <a:off x="113687" y="6069746"/>
            <a:ext cx="1830024" cy="698736"/>
          </a:xfrm>
          <a:prstGeom prst="rect">
            <a:avLst/>
          </a:prstGeom>
        </p:spPr>
      </p:pic>
      <p:pic>
        <p:nvPicPr>
          <p:cNvPr id="6" name="Picture 5" descr="Department of Health and Human Services logo" title="DHHS logo">
            <a:extLst>
              <a:ext uri="{FF2B5EF4-FFF2-40B4-BE49-F238E27FC236}">
                <a16:creationId xmlns:a16="http://schemas.microsoft.com/office/drawing/2014/main" id="{814C38C0-87A1-4F56-9B13-363C3BC6F377}"/>
              </a:ext>
            </a:extLst>
          </p:cNvPr>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14238239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799F6-F95A-4F15-8794-1898064E3508}"/>
              </a:ext>
            </a:extLst>
          </p:cNvPr>
          <p:cNvSpPr>
            <a:spLocks noGrp="1"/>
          </p:cNvSpPr>
          <p:nvPr>
            <p:ph type="title"/>
          </p:nvPr>
        </p:nvSpPr>
        <p:spPr>
          <a:xfrm>
            <a:off x="684213" y="441434"/>
            <a:ext cx="10058400" cy="1103587"/>
          </a:xfrm>
        </p:spPr>
        <p:txBody>
          <a:bodyPr>
            <a:normAutofit/>
          </a:bodyPr>
          <a:lstStyle/>
          <a:p>
            <a:pPr algn="ctr"/>
            <a:r>
              <a:rPr lang="en-US" sz="3600" dirty="0">
                <a:latin typeface="Calibri" panose="020F0502020204030204" pitchFamily="34" charset="0"/>
                <a:cs typeface="Calibri" panose="020F0502020204030204" pitchFamily="34" charset="0"/>
              </a:rPr>
              <a:t>UPDATES</a:t>
            </a:r>
          </a:p>
        </p:txBody>
      </p:sp>
      <p:sp>
        <p:nvSpPr>
          <p:cNvPr id="3" name="Text Placeholder 2">
            <a:extLst>
              <a:ext uri="{FF2B5EF4-FFF2-40B4-BE49-F238E27FC236}">
                <a16:creationId xmlns:a16="http://schemas.microsoft.com/office/drawing/2014/main" id="{649DCD5B-223F-4776-A4D6-934458D1F7D9}"/>
              </a:ext>
            </a:extLst>
          </p:cNvPr>
          <p:cNvSpPr>
            <a:spLocks noGrp="1"/>
          </p:cNvSpPr>
          <p:nvPr>
            <p:ph type="body" idx="1"/>
          </p:nvPr>
        </p:nvSpPr>
        <p:spPr>
          <a:xfrm>
            <a:off x="684211" y="1545022"/>
            <a:ext cx="10383181" cy="4288220"/>
          </a:xfrm>
        </p:spPr>
        <p:txBody>
          <a:bodyPr>
            <a:normAutofit/>
          </a:bodyPr>
          <a:lstStyle/>
          <a:p>
            <a:pPr marL="457200" indent="-457200">
              <a:buFont typeface="Arial" panose="020B0604020202020204" pitchFamily="34" charset="0"/>
              <a:buChar char="•"/>
            </a:pPr>
            <a:r>
              <a:rPr lang="en-US" sz="2800" dirty="0">
                <a:latin typeface="Calibri" panose="020F0502020204030204" pitchFamily="34" charset="0"/>
                <a:cs typeface="Calibri" panose="020F0502020204030204" pitchFamily="34" charset="0"/>
              </a:rPr>
              <a:t>Direct Certification Report</a:t>
            </a:r>
          </a:p>
          <a:p>
            <a:pPr marL="457200" indent="-457200">
              <a:buFont typeface="Arial" panose="020B0604020202020204" pitchFamily="34" charset="0"/>
              <a:buChar char="•"/>
            </a:pPr>
            <a:r>
              <a:rPr lang="en-US" sz="2800" dirty="0">
                <a:latin typeface="Calibri" panose="020F0502020204030204" pitchFamily="34" charset="0"/>
                <a:cs typeface="Calibri" panose="020F0502020204030204" pitchFamily="34" charset="0"/>
              </a:rPr>
              <a:t>LEA Foster Care Transportation Plan/Procedure due in GEMS 10/1/18</a:t>
            </a:r>
          </a:p>
          <a:p>
            <a:pPr marL="457200" indent="-457200">
              <a:buFont typeface="Arial" panose="020B0604020202020204" pitchFamily="34" charset="0"/>
              <a:buChar char="•"/>
            </a:pPr>
            <a:r>
              <a:rPr lang="en-US" sz="2800" dirty="0">
                <a:latin typeface="Calibri" panose="020F0502020204030204" pitchFamily="34" charset="0"/>
                <a:cs typeface="Calibri" panose="020F0502020204030204" pitchFamily="34" charset="0"/>
              </a:rPr>
              <a:t>Educational Entity Master- please verify information regularly</a:t>
            </a:r>
          </a:p>
          <a:p>
            <a:pPr marL="457200" indent="-457200">
              <a:buFont typeface="Arial" panose="020B0604020202020204" pitchFamily="34" charset="0"/>
              <a:buChar char="•"/>
            </a:pPr>
            <a:r>
              <a:rPr lang="en-US" sz="2800" dirty="0">
                <a:latin typeface="Calibri" panose="020F0502020204030204" pitchFamily="34" charset="0"/>
                <a:cs typeface="Calibri" panose="020F0502020204030204" pitchFamily="34" charset="0"/>
              </a:rPr>
              <a:t>Regional Training Opportunities</a:t>
            </a:r>
          </a:p>
          <a:p>
            <a:pPr marL="457200" indent="-457200">
              <a:buFont typeface="Arial" panose="020B0604020202020204" pitchFamily="34" charset="0"/>
              <a:buChar char="•"/>
            </a:pPr>
            <a:r>
              <a:rPr lang="en-US" sz="2800" dirty="0">
                <a:latin typeface="Calibri" panose="020F0502020204030204" pitchFamily="34" charset="0"/>
                <a:cs typeface="Calibri" panose="020F0502020204030204" pitchFamily="34" charset="0"/>
              </a:rPr>
              <a:t>Updated MDE Foster Care webpage</a:t>
            </a:r>
          </a:p>
          <a:p>
            <a:pPr marL="457200" indent="-457200">
              <a:buFont typeface="Arial" panose="020B0604020202020204" pitchFamily="34" charset="0"/>
              <a:buChar char="•"/>
            </a:pPr>
            <a:r>
              <a:rPr lang="en-US" sz="2800" dirty="0">
                <a:latin typeface="Calibri" panose="020F0502020204030204" pitchFamily="34" charset="0"/>
                <a:cs typeface="Calibri" panose="020F0502020204030204" pitchFamily="34" charset="0"/>
              </a:rPr>
              <a:t>K-12 Action Network</a:t>
            </a:r>
          </a:p>
        </p:txBody>
      </p:sp>
      <p:sp>
        <p:nvSpPr>
          <p:cNvPr id="4" name="Slide Number Placeholder 3">
            <a:extLst>
              <a:ext uri="{FF2B5EF4-FFF2-40B4-BE49-F238E27FC236}">
                <a16:creationId xmlns:a16="http://schemas.microsoft.com/office/drawing/2014/main" id="{716673B1-7A73-4BA3-8048-F51057A0CF21}"/>
              </a:ext>
            </a:extLst>
          </p:cNvPr>
          <p:cNvSpPr>
            <a:spLocks noGrp="1"/>
          </p:cNvSpPr>
          <p:nvPr>
            <p:ph type="sldNum" sz="quarter" idx="12"/>
          </p:nvPr>
        </p:nvSpPr>
        <p:spPr/>
        <p:txBody>
          <a:bodyPr/>
          <a:lstStyle/>
          <a:p>
            <a:fld id="{D57F1E4F-1CFF-5643-939E-217C01CDF565}" type="slidenum">
              <a:rPr lang="en-US" smtClean="0"/>
              <a:pPr/>
              <a:t>31</a:t>
            </a:fld>
            <a:endParaRPr lang="en-US" dirty="0"/>
          </a:p>
        </p:txBody>
      </p:sp>
      <p:pic>
        <p:nvPicPr>
          <p:cNvPr id="5" name="Picture 4" descr="Michigan Department of Education logo" title="MDE Logo">
            <a:extLst>
              <a:ext uri="{FF2B5EF4-FFF2-40B4-BE49-F238E27FC236}">
                <a16:creationId xmlns:a16="http://schemas.microsoft.com/office/drawing/2014/main" id="{B4AA451F-4C9D-492C-B997-85407FDCA77E}"/>
              </a:ext>
            </a:extLst>
          </p:cNvPr>
          <p:cNvPicPr>
            <a:picLocks noChangeAspect="1"/>
          </p:cNvPicPr>
          <p:nvPr/>
        </p:nvPicPr>
        <p:blipFill>
          <a:blip r:embed="rId3"/>
          <a:stretch>
            <a:fillRect/>
          </a:stretch>
        </p:blipFill>
        <p:spPr>
          <a:xfrm>
            <a:off x="113687" y="6069746"/>
            <a:ext cx="1830024" cy="698736"/>
          </a:xfrm>
          <a:prstGeom prst="rect">
            <a:avLst/>
          </a:prstGeom>
        </p:spPr>
      </p:pic>
      <p:pic>
        <p:nvPicPr>
          <p:cNvPr id="6" name="Picture 5" descr="Department of Health and Human Services logo" title="DHHS logo">
            <a:extLst>
              <a:ext uri="{FF2B5EF4-FFF2-40B4-BE49-F238E27FC236}">
                <a16:creationId xmlns:a16="http://schemas.microsoft.com/office/drawing/2014/main" id="{ACB8291C-905F-4681-B27C-CB7F28C17B06}"/>
              </a:ext>
            </a:extLst>
          </p:cNvPr>
          <p:cNvPicPr>
            <a:picLocks noChangeAspect="1"/>
          </p:cNvPicPr>
          <p:nvPr/>
        </p:nvPicPr>
        <p:blipFill>
          <a:blip r:embed="rId4"/>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4026556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E204D-7235-4F5F-B9AF-8EE79607173F}"/>
              </a:ext>
            </a:extLst>
          </p:cNvPr>
          <p:cNvSpPr>
            <a:spLocks noGrp="1"/>
          </p:cNvSpPr>
          <p:nvPr>
            <p:ph type="title"/>
          </p:nvPr>
        </p:nvSpPr>
        <p:spPr>
          <a:xfrm>
            <a:off x="684213" y="685800"/>
            <a:ext cx="10058400" cy="1047307"/>
          </a:xfrm>
        </p:spPr>
        <p:txBody>
          <a:bodyPr>
            <a:normAutofit/>
          </a:bodyPr>
          <a:lstStyle/>
          <a:p>
            <a:pPr algn="ctr"/>
            <a:r>
              <a:rPr lang="en-US" sz="4000" dirty="0">
                <a:latin typeface="Calibri" panose="020F0502020204030204" pitchFamily="34" charset="0"/>
                <a:cs typeface="Calibri" panose="020F0502020204030204" pitchFamily="34" charset="0"/>
              </a:rPr>
              <a:t>Resources</a:t>
            </a:r>
            <a:endParaRPr lang="en-US" sz="4000" dirty="0"/>
          </a:p>
        </p:txBody>
      </p:sp>
      <p:sp>
        <p:nvSpPr>
          <p:cNvPr id="3" name="Text Placeholder 2">
            <a:extLst>
              <a:ext uri="{FF2B5EF4-FFF2-40B4-BE49-F238E27FC236}">
                <a16:creationId xmlns:a16="http://schemas.microsoft.com/office/drawing/2014/main" id="{5EF5582E-78BB-487C-A2A6-7AE5718F1E3B}"/>
              </a:ext>
            </a:extLst>
          </p:cNvPr>
          <p:cNvSpPr>
            <a:spLocks noGrp="1"/>
          </p:cNvSpPr>
          <p:nvPr>
            <p:ph type="body" idx="1"/>
          </p:nvPr>
        </p:nvSpPr>
        <p:spPr>
          <a:xfrm>
            <a:off x="684211" y="1552353"/>
            <a:ext cx="9442427" cy="4442047"/>
          </a:xfrm>
        </p:spPr>
        <p:txBody>
          <a:bodyPr>
            <a:normAutofit/>
          </a:bodyPr>
          <a:lstStyle/>
          <a:p>
            <a:r>
              <a:rPr lang="en-US" dirty="0">
                <a:latin typeface="Calibri" panose="020F0502020204030204" pitchFamily="34" charset="0"/>
                <a:cs typeface="Calibri" panose="020F0502020204030204" pitchFamily="34" charset="0"/>
              </a:rPr>
              <a:t>US ED/HHS Joint Foster Care Guidance</a:t>
            </a:r>
          </a:p>
          <a:p>
            <a:r>
              <a:rPr lang="en-US" dirty="0">
                <a:latin typeface="Calibri" panose="020F0502020204030204" pitchFamily="34" charset="0"/>
                <a:cs typeface="Calibri" panose="020F0502020204030204" pitchFamily="34" charset="0"/>
              </a:rPr>
              <a:t>	</a:t>
            </a:r>
            <a:r>
              <a:rPr lang="en-US" u="sng" dirty="0">
                <a:solidFill>
                  <a:schemeClr val="bg2">
                    <a:lumMod val="50000"/>
                  </a:schemeClr>
                </a:solidFill>
                <a:latin typeface="Calibri" panose="020F0502020204030204" pitchFamily="34" charset="0"/>
                <a:cs typeface="Calibri" panose="020F0502020204030204" pitchFamily="34" charset="0"/>
              </a:rPr>
              <a:t>https://www2.ed.gov/policy/elsec/leg/essa/edhhsfostercarenonregulatorguide.pdf</a:t>
            </a:r>
          </a:p>
          <a:p>
            <a:r>
              <a:rPr lang="en-US" dirty="0">
                <a:latin typeface="Calibri" panose="020F0502020204030204" pitchFamily="34" charset="0"/>
                <a:cs typeface="Calibri" panose="020F0502020204030204" pitchFamily="34" charset="0"/>
              </a:rPr>
              <a:t>Partner Agencies</a:t>
            </a:r>
          </a:p>
          <a:p>
            <a:r>
              <a:rPr lang="en-US" dirty="0">
                <a:latin typeface="Calibri" panose="020F0502020204030204" pitchFamily="34" charset="0"/>
                <a:cs typeface="Calibri" panose="020F0502020204030204" pitchFamily="34" charset="0"/>
              </a:rPr>
              <a:t>	Fostering Success Michigan: </a:t>
            </a:r>
            <a:r>
              <a:rPr lang="en-US" dirty="0">
                <a:latin typeface="Calibri" panose="020F0502020204030204" pitchFamily="34" charset="0"/>
                <a:cs typeface="Calibri" panose="020F0502020204030204" pitchFamily="34" charset="0"/>
                <a:hlinkClick r:id="rId2"/>
              </a:rPr>
              <a:t>http://fosteringsuccessmichigan.com/</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	The New Foster Care: </a:t>
            </a:r>
            <a:r>
              <a:rPr lang="en-US" dirty="0">
                <a:latin typeface="Calibri" panose="020F0502020204030204" pitchFamily="34" charset="0"/>
                <a:cs typeface="Calibri" panose="020F0502020204030204" pitchFamily="34" charset="0"/>
                <a:hlinkClick r:id="rId3"/>
              </a:rPr>
              <a:t>http://thenewfostercare.org/</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	Michigan’s Children: </a:t>
            </a:r>
            <a:r>
              <a:rPr lang="en-US" dirty="0">
                <a:latin typeface="Calibri" panose="020F0502020204030204" pitchFamily="34" charset="0"/>
                <a:cs typeface="Calibri" panose="020F0502020204030204" pitchFamily="34" charset="0"/>
                <a:hlinkClick r:id="rId4"/>
              </a:rPr>
              <a:t>https://www.michiganschildren.org/</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State of Michigan Websites</a:t>
            </a:r>
          </a:p>
          <a:p>
            <a:pPr lvl="1"/>
            <a:r>
              <a:rPr lang="en-US" dirty="0">
                <a:solidFill>
                  <a:schemeClr val="tx1"/>
                </a:solidFill>
                <a:latin typeface="Calibri" panose="020F0502020204030204" pitchFamily="34" charset="0"/>
                <a:cs typeface="Calibri" panose="020F0502020204030204" pitchFamily="34" charset="0"/>
                <a:hlinkClick r:id="rId5"/>
              </a:rPr>
              <a:t>http://www.michigan.gov/mde/0,4615,7-140-6530_30334_51051-428655--,00.html</a:t>
            </a:r>
          </a:p>
          <a:p>
            <a:pPr lvl="1"/>
            <a:r>
              <a:rPr lang="en-US" dirty="0">
                <a:latin typeface="Calibri" panose="020F0502020204030204" pitchFamily="34" charset="0"/>
                <a:cs typeface="Calibri" panose="020F0502020204030204" pitchFamily="34" charset="0"/>
                <a:hlinkClick r:id="rId5"/>
              </a:rPr>
              <a:t>http://www.michigan.gov/mdhhs/0,5885,7-339-71551_11120_78699---,00.html</a:t>
            </a:r>
            <a:r>
              <a:rPr lang="en-US" dirty="0">
                <a:latin typeface="Calibri" panose="020F0502020204030204" pitchFamily="34" charset="0"/>
                <a:cs typeface="Calibri" panose="020F0502020204030204" pitchFamily="34" charset="0"/>
              </a:rPr>
              <a:t> </a:t>
            </a:r>
          </a:p>
          <a:p>
            <a:pPr lvl="1"/>
            <a:r>
              <a:rPr lang="en-US" dirty="0">
                <a:latin typeface="Calibri" panose="020F0502020204030204" pitchFamily="34" charset="0"/>
                <a:cs typeface="Calibri" panose="020F0502020204030204" pitchFamily="34" charset="0"/>
                <a:hlinkClick r:id="rId6"/>
              </a:rPr>
              <a:t>https://dhhs.michigan.gov/OLMWeb/ex/FO/Public/FOM/000.pdf#pagemode=bookmarks</a:t>
            </a:r>
            <a:r>
              <a:rPr lang="en-US" dirty="0">
                <a:latin typeface="Calibri" panose="020F0502020204030204" pitchFamily="34" charset="0"/>
                <a:cs typeface="Calibri" panose="020F0502020204030204" pitchFamily="34" charset="0"/>
              </a:rPr>
              <a:t>  </a:t>
            </a:r>
          </a:p>
          <a:p>
            <a:pPr lvl="1"/>
            <a:endParaRPr lang="en-US" dirty="0">
              <a:latin typeface="Calibri" panose="020F0502020204030204" pitchFamily="34" charset="0"/>
              <a:cs typeface="Calibri" panose="020F0502020204030204" pitchFamily="34" charset="0"/>
            </a:endParaRPr>
          </a:p>
          <a:p>
            <a:endParaRPr lang="en-US" dirty="0"/>
          </a:p>
        </p:txBody>
      </p:sp>
      <p:pic>
        <p:nvPicPr>
          <p:cNvPr id="4" name="Picture 3" descr="Michigan Department of Education logo" title="MDE Logo">
            <a:extLst>
              <a:ext uri="{FF2B5EF4-FFF2-40B4-BE49-F238E27FC236}">
                <a16:creationId xmlns:a16="http://schemas.microsoft.com/office/drawing/2014/main" id="{DE452412-9708-443A-86F2-7E222F921914}"/>
              </a:ext>
            </a:extLst>
          </p:cNvPr>
          <p:cNvPicPr>
            <a:picLocks noChangeAspect="1"/>
          </p:cNvPicPr>
          <p:nvPr/>
        </p:nvPicPr>
        <p:blipFill>
          <a:blip r:embed="rId7"/>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61E88AEA-1361-4401-8864-BA0CFE8C6DCD}"/>
              </a:ext>
            </a:extLst>
          </p:cNvPr>
          <p:cNvSpPr>
            <a:spLocks noGrp="1"/>
          </p:cNvSpPr>
          <p:nvPr>
            <p:ph type="sldNum" sz="quarter" idx="12"/>
          </p:nvPr>
        </p:nvSpPr>
        <p:spPr/>
        <p:txBody>
          <a:bodyPr/>
          <a:lstStyle/>
          <a:p>
            <a:fld id="{D57F1E4F-1CFF-5643-939E-217C01CDF565}" type="slidenum">
              <a:rPr lang="en-US" smtClean="0"/>
              <a:pPr/>
              <a:t>32</a:t>
            </a:fld>
            <a:endParaRPr lang="en-US" dirty="0"/>
          </a:p>
        </p:txBody>
      </p:sp>
      <p:pic>
        <p:nvPicPr>
          <p:cNvPr id="6" name="Picture 5" descr="Department of Health and Human Services logo" title="DHHS logo"/>
          <p:cNvPicPr>
            <a:picLocks noChangeAspect="1"/>
          </p:cNvPicPr>
          <p:nvPr/>
        </p:nvPicPr>
        <p:blipFill>
          <a:blip r:embed="rId8"/>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42440277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E204D-7235-4F5F-B9AF-8EE79607173F}"/>
              </a:ext>
            </a:extLst>
          </p:cNvPr>
          <p:cNvSpPr>
            <a:spLocks noGrp="1"/>
          </p:cNvSpPr>
          <p:nvPr>
            <p:ph type="title"/>
          </p:nvPr>
        </p:nvSpPr>
        <p:spPr>
          <a:xfrm>
            <a:off x="684213" y="685800"/>
            <a:ext cx="10058400" cy="1047307"/>
          </a:xfrm>
        </p:spPr>
        <p:txBody>
          <a:bodyPr>
            <a:normAutofit/>
          </a:bodyPr>
          <a:lstStyle/>
          <a:p>
            <a:pPr algn="ctr"/>
            <a:r>
              <a:rPr lang="en-US" sz="4800" dirty="0">
                <a:latin typeface="Calibri" panose="020F0502020204030204" pitchFamily="34" charset="0"/>
                <a:cs typeface="Calibri" panose="020F0502020204030204" pitchFamily="34" charset="0"/>
              </a:rPr>
              <a:t>Questions</a:t>
            </a:r>
            <a:endParaRPr lang="en-US" sz="4800" dirty="0"/>
          </a:p>
        </p:txBody>
      </p:sp>
      <p:sp>
        <p:nvSpPr>
          <p:cNvPr id="3" name="Text Placeholder 2">
            <a:extLst>
              <a:ext uri="{FF2B5EF4-FFF2-40B4-BE49-F238E27FC236}">
                <a16:creationId xmlns:a16="http://schemas.microsoft.com/office/drawing/2014/main" id="{5EF5582E-78BB-487C-A2A6-7AE5718F1E3B}"/>
              </a:ext>
            </a:extLst>
          </p:cNvPr>
          <p:cNvSpPr>
            <a:spLocks noGrp="1"/>
          </p:cNvSpPr>
          <p:nvPr>
            <p:ph type="body" idx="1"/>
          </p:nvPr>
        </p:nvSpPr>
        <p:spPr>
          <a:xfrm>
            <a:off x="1943710" y="1552353"/>
            <a:ext cx="7276489" cy="4442047"/>
          </a:xfrm>
        </p:spPr>
        <p:txBody>
          <a:bodyPr>
            <a:normAutofit/>
          </a:bodyPr>
          <a:lstStyle/>
          <a:p>
            <a:pPr algn="ctr"/>
            <a:r>
              <a:rPr lang="en-US" sz="2800" dirty="0">
                <a:solidFill>
                  <a:schemeClr val="tx1"/>
                </a:solidFill>
                <a:latin typeface="Calibri" panose="020F0502020204030204" pitchFamily="34" charset="0"/>
                <a:cs typeface="Calibri" panose="020F0502020204030204" pitchFamily="34" charset="0"/>
              </a:rPr>
              <a:t>Ann Rossi</a:t>
            </a:r>
            <a:br>
              <a:rPr lang="en-US" sz="2800" dirty="0">
                <a:solidFill>
                  <a:schemeClr val="tx1"/>
                </a:solidFill>
                <a:latin typeface="Calibri" panose="020F0502020204030204" pitchFamily="34" charset="0"/>
                <a:cs typeface="Calibri" panose="020F0502020204030204" pitchFamily="34" charset="0"/>
              </a:rPr>
            </a:br>
            <a:r>
              <a:rPr lang="en-US" sz="2800" dirty="0">
                <a:solidFill>
                  <a:schemeClr val="tx1"/>
                </a:solidFill>
                <a:latin typeface="Calibri" panose="020F0502020204030204" pitchFamily="34" charset="0"/>
                <a:cs typeface="Calibri" panose="020F0502020204030204" pitchFamily="34" charset="0"/>
                <a:hlinkClick r:id="rId2"/>
              </a:rPr>
              <a:t>RossiA@michigan.gov</a:t>
            </a:r>
            <a:br>
              <a:rPr lang="en-US" sz="2800" dirty="0">
                <a:solidFill>
                  <a:schemeClr val="tx1"/>
                </a:solidFill>
                <a:latin typeface="Calibri" panose="020F0502020204030204" pitchFamily="34" charset="0"/>
                <a:cs typeface="Calibri" panose="020F0502020204030204" pitchFamily="34" charset="0"/>
              </a:rPr>
            </a:br>
            <a:r>
              <a:rPr lang="en-US" sz="2800" dirty="0">
                <a:solidFill>
                  <a:schemeClr val="tx1"/>
                </a:solidFill>
                <a:latin typeface="Calibri" panose="020F0502020204030204" pitchFamily="34" charset="0"/>
                <a:cs typeface="Calibri" panose="020F0502020204030204" pitchFamily="34" charset="0"/>
              </a:rPr>
              <a:t>517-241-9748</a:t>
            </a:r>
            <a:br>
              <a:rPr lang="en-US" sz="2800" dirty="0">
                <a:latin typeface="Calibri" panose="020F0502020204030204" pitchFamily="34" charset="0"/>
                <a:cs typeface="Calibri" panose="020F0502020204030204" pitchFamily="34" charset="0"/>
              </a:rPr>
            </a:br>
            <a:br>
              <a:rPr lang="en-US" sz="2800" dirty="0">
                <a:latin typeface="Calibri" panose="020F0502020204030204" pitchFamily="34" charset="0"/>
                <a:cs typeface="Calibri" panose="020F0502020204030204" pitchFamily="34" charset="0"/>
              </a:rPr>
            </a:br>
            <a:r>
              <a:rPr lang="en-US" sz="2800" dirty="0">
                <a:solidFill>
                  <a:schemeClr val="tx1"/>
                </a:solidFill>
                <a:latin typeface="Calibri" panose="020F0502020204030204" pitchFamily="34" charset="0"/>
                <a:cs typeface="Calibri" panose="020F0502020204030204" pitchFamily="34" charset="0"/>
              </a:rPr>
              <a:t>Kathleen Hoehne</a:t>
            </a:r>
            <a:br>
              <a:rPr lang="en-US" sz="2800" dirty="0">
                <a:solidFill>
                  <a:schemeClr val="tx1"/>
                </a:solidFill>
                <a:latin typeface="Calibri" panose="020F0502020204030204" pitchFamily="34" charset="0"/>
                <a:cs typeface="Calibri" panose="020F0502020204030204" pitchFamily="34" charset="0"/>
              </a:rPr>
            </a:br>
            <a:r>
              <a:rPr lang="en-US" sz="2800" dirty="0">
                <a:solidFill>
                  <a:schemeClr val="tx1"/>
                </a:solidFill>
                <a:latin typeface="Calibri" panose="020F0502020204030204" pitchFamily="34" charset="0"/>
                <a:cs typeface="Calibri" panose="020F0502020204030204" pitchFamily="34" charset="0"/>
                <a:hlinkClick r:id="rId3"/>
              </a:rPr>
              <a:t>hoehnek@Michigan.gov</a:t>
            </a:r>
            <a:r>
              <a:rPr lang="en-US" sz="2800" dirty="0">
                <a:solidFill>
                  <a:schemeClr val="tx1"/>
                </a:solidFill>
                <a:latin typeface="Calibri" panose="020F0502020204030204" pitchFamily="34" charset="0"/>
                <a:cs typeface="Calibri" panose="020F0502020204030204" pitchFamily="34" charset="0"/>
              </a:rPr>
              <a:t> </a:t>
            </a:r>
            <a:br>
              <a:rPr lang="en-US" sz="2800" dirty="0">
                <a:solidFill>
                  <a:schemeClr val="tx1"/>
                </a:solidFill>
                <a:latin typeface="Calibri" panose="020F0502020204030204" pitchFamily="34" charset="0"/>
                <a:cs typeface="Calibri" panose="020F0502020204030204" pitchFamily="34" charset="0"/>
              </a:rPr>
            </a:br>
            <a:r>
              <a:rPr lang="en-US" sz="2800" dirty="0">
                <a:solidFill>
                  <a:schemeClr val="tx1"/>
                </a:solidFill>
                <a:latin typeface="Calibri" panose="020F0502020204030204" pitchFamily="34" charset="0"/>
                <a:cs typeface="Calibri" panose="020F0502020204030204" pitchFamily="34" charset="0"/>
              </a:rPr>
              <a:t>517-241-6970</a:t>
            </a:r>
            <a:endParaRPr lang="en-US" sz="2800" dirty="0"/>
          </a:p>
        </p:txBody>
      </p:sp>
      <p:pic>
        <p:nvPicPr>
          <p:cNvPr id="4" name="Picture 3" descr="Michigan Department of Education logo" title="MDE Logo">
            <a:extLst>
              <a:ext uri="{FF2B5EF4-FFF2-40B4-BE49-F238E27FC236}">
                <a16:creationId xmlns:a16="http://schemas.microsoft.com/office/drawing/2014/main" id="{DE452412-9708-443A-86F2-7E222F921914}"/>
              </a:ext>
            </a:extLst>
          </p:cNvPr>
          <p:cNvPicPr>
            <a:picLocks noChangeAspect="1"/>
          </p:cNvPicPr>
          <p:nvPr/>
        </p:nvPicPr>
        <p:blipFill>
          <a:blip r:embed="rId4"/>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E7DF7C7B-F171-413F-8CEA-8BE165407859}"/>
              </a:ext>
            </a:extLst>
          </p:cNvPr>
          <p:cNvSpPr>
            <a:spLocks noGrp="1"/>
          </p:cNvSpPr>
          <p:nvPr>
            <p:ph type="sldNum" sz="quarter" idx="12"/>
          </p:nvPr>
        </p:nvSpPr>
        <p:spPr/>
        <p:txBody>
          <a:bodyPr/>
          <a:lstStyle/>
          <a:p>
            <a:fld id="{D57F1E4F-1CFF-5643-939E-217C01CDF565}" type="slidenum">
              <a:rPr lang="en-US" smtClean="0"/>
              <a:pPr/>
              <a:t>33</a:t>
            </a:fld>
            <a:endParaRPr lang="en-US" dirty="0"/>
          </a:p>
        </p:txBody>
      </p:sp>
      <p:pic>
        <p:nvPicPr>
          <p:cNvPr id="6" name="Picture 5" descr="Department of Health and Human Services logo" title="DHHS logo"/>
          <p:cNvPicPr>
            <a:picLocks noChangeAspect="1"/>
          </p:cNvPicPr>
          <p:nvPr/>
        </p:nvPicPr>
        <p:blipFill>
          <a:blip r:embed="rId5"/>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1828849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F1B2-1DA7-44B1-92E2-B6A1BDA1C2AF}"/>
              </a:ext>
            </a:extLst>
          </p:cNvPr>
          <p:cNvSpPr>
            <a:spLocks noGrp="1"/>
          </p:cNvSpPr>
          <p:nvPr>
            <p:ph type="title"/>
          </p:nvPr>
        </p:nvSpPr>
        <p:spPr>
          <a:xfrm>
            <a:off x="684213" y="685800"/>
            <a:ext cx="10058400" cy="856674"/>
          </a:xfrm>
        </p:spPr>
        <p:txBody>
          <a:bodyPr>
            <a:normAutofit/>
          </a:bodyPr>
          <a:lstStyle/>
          <a:p>
            <a:pPr algn="ctr"/>
            <a:r>
              <a:rPr lang="en-US" sz="3600" dirty="0">
                <a:latin typeface="Calibri" panose="020F0502020204030204" pitchFamily="34" charset="0"/>
                <a:cs typeface="Calibri" panose="020F0502020204030204" pitchFamily="34" charset="0"/>
              </a:rPr>
              <a:t>Agenda</a:t>
            </a:r>
          </a:p>
        </p:txBody>
      </p:sp>
      <p:sp>
        <p:nvSpPr>
          <p:cNvPr id="3" name="Text Placeholder 2">
            <a:extLst>
              <a:ext uri="{FF2B5EF4-FFF2-40B4-BE49-F238E27FC236}">
                <a16:creationId xmlns:a16="http://schemas.microsoft.com/office/drawing/2014/main" id="{57AB5F48-CA17-4B9E-ACEF-F8D3CEA80FA5}"/>
              </a:ext>
            </a:extLst>
          </p:cNvPr>
          <p:cNvSpPr>
            <a:spLocks noGrp="1"/>
          </p:cNvSpPr>
          <p:nvPr>
            <p:ph type="body" idx="1"/>
          </p:nvPr>
        </p:nvSpPr>
        <p:spPr>
          <a:xfrm>
            <a:off x="1303190" y="1507125"/>
            <a:ext cx="8535988" cy="4387272"/>
          </a:xfrm>
        </p:spPr>
        <p:txBody>
          <a:bodyPr>
            <a:normAutofit fontScale="92500" lnSpcReduction="20000"/>
          </a:bodyPr>
          <a:lstStyle/>
          <a:p>
            <a:pPr marL="457200" indent="-457200">
              <a:spcBef>
                <a:spcPts val="1200"/>
              </a:spcBef>
              <a:spcAft>
                <a:spcPts val="12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Children’s Protective Services and Family Team Meetings</a:t>
            </a:r>
          </a:p>
          <a:p>
            <a:pPr marL="457200" indent="-457200">
              <a:spcBef>
                <a:spcPts val="1200"/>
              </a:spcBef>
              <a:spcAft>
                <a:spcPts val="12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Fostering Connections Act of 2008</a:t>
            </a:r>
          </a:p>
          <a:p>
            <a:pPr marL="457200" indent="-457200">
              <a:spcBef>
                <a:spcPts val="1200"/>
              </a:spcBef>
              <a:spcAft>
                <a:spcPts val="12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Every Student Succeeds Act of 2015</a:t>
            </a:r>
          </a:p>
          <a:p>
            <a:pPr marL="457200" indent="-457200">
              <a:spcBef>
                <a:spcPts val="1200"/>
              </a:spcBef>
              <a:spcAft>
                <a:spcPts val="12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Education Best Interest Determination</a:t>
            </a:r>
          </a:p>
          <a:p>
            <a:pPr marL="457200" indent="-457200">
              <a:spcBef>
                <a:spcPts val="1200"/>
              </a:spcBef>
              <a:spcAft>
                <a:spcPts val="12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Point-of-Contact and District Liaison Responsibilities</a:t>
            </a:r>
          </a:p>
          <a:p>
            <a:pPr marL="457200" indent="-457200">
              <a:spcBef>
                <a:spcPts val="1200"/>
              </a:spcBef>
              <a:spcAft>
                <a:spcPts val="12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Transportation Collaboration</a:t>
            </a:r>
          </a:p>
          <a:p>
            <a:pPr marL="457200" indent="-457200">
              <a:spcBef>
                <a:spcPts val="1200"/>
              </a:spcBef>
              <a:spcAft>
                <a:spcPts val="12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Updates</a:t>
            </a:r>
            <a:endParaRPr lang="en-US" dirty="0"/>
          </a:p>
        </p:txBody>
      </p:sp>
      <p:pic>
        <p:nvPicPr>
          <p:cNvPr id="5" name="Picture 4" descr="Michigan Department of Education logo" title="MDE Logo"/>
          <p:cNvPicPr>
            <a:picLocks noChangeAspect="1"/>
          </p:cNvPicPr>
          <p:nvPr/>
        </p:nvPicPr>
        <p:blipFill>
          <a:blip r:embed="rId2"/>
          <a:stretch>
            <a:fillRect/>
          </a:stretch>
        </p:blipFill>
        <p:spPr>
          <a:xfrm>
            <a:off x="113687" y="6069746"/>
            <a:ext cx="1830024" cy="698736"/>
          </a:xfrm>
          <a:prstGeom prst="rect">
            <a:avLst/>
          </a:prstGeom>
        </p:spPr>
      </p:pic>
      <p:sp>
        <p:nvSpPr>
          <p:cNvPr id="4" name="Slide Number Placeholder 3">
            <a:extLst>
              <a:ext uri="{FF2B5EF4-FFF2-40B4-BE49-F238E27FC236}">
                <a16:creationId xmlns:a16="http://schemas.microsoft.com/office/drawing/2014/main" id="{4F567E2D-4CBC-4342-8717-92ACBE308217}"/>
              </a:ext>
            </a:extLst>
          </p:cNvPr>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1589344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F1B2-1DA7-44B1-92E2-B6A1BDA1C2AF}"/>
              </a:ext>
            </a:extLst>
          </p:cNvPr>
          <p:cNvSpPr>
            <a:spLocks noGrp="1"/>
          </p:cNvSpPr>
          <p:nvPr>
            <p:ph type="title"/>
          </p:nvPr>
        </p:nvSpPr>
        <p:spPr>
          <a:xfrm>
            <a:off x="684213" y="337625"/>
            <a:ext cx="10058400" cy="1061685"/>
          </a:xfrm>
        </p:spPr>
        <p:txBody>
          <a:bodyPr>
            <a:noAutofit/>
          </a:bodyPr>
          <a:lstStyle/>
          <a:p>
            <a:pPr algn="ctr"/>
            <a:r>
              <a:rPr lang="en-US" sz="3600" dirty="0">
                <a:latin typeface="Calibri" panose="020F0502020204030204" pitchFamily="34" charset="0"/>
                <a:cs typeface="Calibri" panose="020F0502020204030204" pitchFamily="34" charset="0"/>
              </a:rPr>
              <a:t>Children’s Protective Services (CPS)</a:t>
            </a:r>
          </a:p>
        </p:txBody>
      </p:sp>
      <p:sp>
        <p:nvSpPr>
          <p:cNvPr id="3" name="Text Placeholder 2">
            <a:extLst>
              <a:ext uri="{FF2B5EF4-FFF2-40B4-BE49-F238E27FC236}">
                <a16:creationId xmlns:a16="http://schemas.microsoft.com/office/drawing/2014/main" id="{57AB5F48-CA17-4B9E-ACEF-F8D3CEA80FA5}"/>
              </a:ext>
            </a:extLst>
          </p:cNvPr>
          <p:cNvSpPr>
            <a:spLocks noGrp="1"/>
          </p:cNvSpPr>
          <p:nvPr>
            <p:ph type="body" idx="1"/>
          </p:nvPr>
        </p:nvSpPr>
        <p:spPr>
          <a:xfrm>
            <a:off x="684213" y="1399310"/>
            <a:ext cx="11060944" cy="4530436"/>
          </a:xfrm>
        </p:spPr>
        <p:txBody>
          <a:bodyPr anchor="t">
            <a:normAutofit/>
          </a:bodyPr>
          <a:lstStyle/>
          <a:p>
            <a:pPr>
              <a:spcBef>
                <a:spcPts val="600"/>
              </a:spcBef>
            </a:pPr>
            <a:r>
              <a:rPr lang="en-US" sz="2200" dirty="0">
                <a:latin typeface="Calibri" panose="020F0502020204030204" pitchFamily="34" charset="0"/>
                <a:cs typeface="Calibri" panose="020F0502020204030204" pitchFamily="34" charset="0"/>
              </a:rPr>
              <a:t>CPS investigates allegations of child abuse/neglect.</a:t>
            </a:r>
          </a:p>
          <a:p>
            <a:pPr>
              <a:spcBef>
                <a:spcPts val="600"/>
              </a:spcBef>
            </a:pPr>
            <a:r>
              <a:rPr lang="en-US" sz="2200" dirty="0">
                <a:latin typeface="Calibri" panose="020F0502020204030204" pitchFamily="34" charset="0"/>
                <a:cs typeface="Calibri" panose="020F0502020204030204" pitchFamily="34" charset="0"/>
              </a:rPr>
              <a:t>Based on investigation, interviews and assessments some possible outcomes include:</a:t>
            </a:r>
          </a:p>
          <a:p>
            <a:pPr marL="800100" lvl="1" indent="-342900">
              <a:spcBef>
                <a:spcPts val="600"/>
              </a:spcBef>
              <a:buFont typeface="Courier New" panose="02070309020205020404" pitchFamily="49" charset="0"/>
              <a:buChar char="o"/>
            </a:pPr>
            <a:r>
              <a:rPr lang="en-US" sz="2200" dirty="0">
                <a:latin typeface="Calibri" panose="020F0502020204030204" pitchFamily="34" charset="0"/>
                <a:cs typeface="Calibri" panose="020F0502020204030204" pitchFamily="34" charset="0"/>
              </a:rPr>
              <a:t>Case may be closed based on no preponderance of evidence.</a:t>
            </a:r>
          </a:p>
          <a:p>
            <a:pPr marL="800100" lvl="1" indent="-342900">
              <a:spcBef>
                <a:spcPts val="600"/>
              </a:spcBef>
              <a:buFont typeface="Courier New" panose="02070309020205020404" pitchFamily="49" charset="0"/>
              <a:buChar char="o"/>
            </a:pPr>
            <a:r>
              <a:rPr lang="en-US" sz="2200" dirty="0">
                <a:latin typeface="Calibri" panose="020F0502020204030204" pitchFamily="34" charset="0"/>
                <a:cs typeface="Calibri" panose="020F0502020204030204" pitchFamily="34" charset="0"/>
              </a:rPr>
              <a:t>In-home services may be offered and/or required.</a:t>
            </a:r>
          </a:p>
          <a:p>
            <a:pPr marL="800100" lvl="1" indent="-342900">
              <a:spcBef>
                <a:spcPts val="600"/>
              </a:spcBef>
              <a:buFont typeface="Courier New" panose="02070309020205020404" pitchFamily="49" charset="0"/>
              <a:buChar char="o"/>
            </a:pPr>
            <a:r>
              <a:rPr lang="en-US" sz="2200" dirty="0">
                <a:latin typeface="Calibri" panose="020F0502020204030204" pitchFamily="34" charset="0"/>
                <a:cs typeface="Calibri" panose="020F0502020204030204" pitchFamily="34" charset="0"/>
              </a:rPr>
              <a:t>Children may be removed and placed in foster care with a licensed foster home, relatives, or residential. </a:t>
            </a:r>
          </a:p>
          <a:p>
            <a:pPr marL="800100" lvl="1" indent="-342900">
              <a:spcBef>
                <a:spcPts val="600"/>
              </a:spcBef>
              <a:buFont typeface="Courier New" panose="02070309020205020404" pitchFamily="49" charset="0"/>
              <a:buChar char="o"/>
            </a:pPr>
            <a:r>
              <a:rPr lang="en-US" sz="2200" dirty="0">
                <a:latin typeface="Calibri" panose="020F0502020204030204" pitchFamily="34" charset="0"/>
                <a:cs typeface="Calibri" panose="020F0502020204030204" pitchFamily="34" charset="0"/>
              </a:rPr>
              <a:t>Children may be placed with relatives and no foster care case opening (such as non-offending parent).</a:t>
            </a:r>
            <a:endParaRPr lang="en-US" sz="2200" dirty="0">
              <a:highlight>
                <a:srgbClr val="FFFF00"/>
              </a:highlight>
              <a:latin typeface="Calibri" panose="020F0502020204030204" pitchFamily="34" charset="0"/>
              <a:cs typeface="Calibri" panose="020F0502020204030204" pitchFamily="34" charset="0"/>
            </a:endParaRPr>
          </a:p>
          <a:p>
            <a:pPr>
              <a:spcBef>
                <a:spcPts val="600"/>
              </a:spcBef>
            </a:pPr>
            <a:r>
              <a:rPr lang="en-US" sz="2200" dirty="0">
                <a:latin typeface="Calibri" panose="020F0502020204030204" pitchFamily="34" charset="0"/>
                <a:cs typeface="Calibri" panose="020F0502020204030204" pitchFamily="34" charset="0"/>
              </a:rPr>
              <a:t>If when initially placed in foster care, the distance to school of origin is too great, enrollment in a new school may have to occur immediately </a:t>
            </a:r>
            <a:r>
              <a:rPr lang="en-US" sz="2200" b="1" dirty="0">
                <a:latin typeface="Calibri" panose="020F0502020204030204" pitchFamily="34" charset="0"/>
                <a:cs typeface="Calibri" panose="020F0502020204030204" pitchFamily="34" charset="0"/>
              </a:rPr>
              <a:t>without a formal best interest discussion</a:t>
            </a:r>
            <a:r>
              <a:rPr lang="en-US" sz="2200" dirty="0">
                <a:latin typeface="Calibri" panose="020F0502020204030204" pitchFamily="34" charset="0"/>
                <a:cs typeface="Calibri" panose="020F0502020204030204" pitchFamily="34" charset="0"/>
              </a:rPr>
              <a:t>.</a:t>
            </a:r>
          </a:p>
        </p:txBody>
      </p:sp>
      <p:pic>
        <p:nvPicPr>
          <p:cNvPr id="5" name="Picture 4" descr="Michigan Department of Education logo" title="MDE Logo"/>
          <p:cNvPicPr>
            <a:picLocks noChangeAspect="1"/>
          </p:cNvPicPr>
          <p:nvPr/>
        </p:nvPicPr>
        <p:blipFill>
          <a:blip r:embed="rId2"/>
          <a:stretch>
            <a:fillRect/>
          </a:stretch>
        </p:blipFill>
        <p:spPr>
          <a:xfrm>
            <a:off x="113687" y="6069746"/>
            <a:ext cx="1830024" cy="698736"/>
          </a:xfrm>
          <a:prstGeom prst="rect">
            <a:avLst/>
          </a:prstGeom>
        </p:spPr>
      </p:pic>
      <p:sp>
        <p:nvSpPr>
          <p:cNvPr id="4" name="Slide Number Placeholder 3">
            <a:extLst>
              <a:ext uri="{FF2B5EF4-FFF2-40B4-BE49-F238E27FC236}">
                <a16:creationId xmlns:a16="http://schemas.microsoft.com/office/drawing/2014/main" id="{D366BA15-2AE0-4DCC-8E06-C92D6CB4F79E}"/>
              </a:ext>
            </a:extLst>
          </p:cNvPr>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4035788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F1B2-1DA7-44B1-92E2-B6A1BDA1C2AF}"/>
              </a:ext>
            </a:extLst>
          </p:cNvPr>
          <p:cNvSpPr>
            <a:spLocks noGrp="1"/>
          </p:cNvSpPr>
          <p:nvPr>
            <p:ph type="title"/>
          </p:nvPr>
        </p:nvSpPr>
        <p:spPr>
          <a:xfrm>
            <a:off x="684213" y="225083"/>
            <a:ext cx="10058400" cy="1174227"/>
          </a:xfrm>
        </p:spPr>
        <p:txBody>
          <a:bodyPr>
            <a:noAutofit/>
          </a:bodyPr>
          <a:lstStyle/>
          <a:p>
            <a:pPr algn="ctr"/>
            <a:r>
              <a:rPr lang="en-US" sz="3600" dirty="0">
                <a:latin typeface="Calibri" panose="020F0502020204030204" pitchFamily="34" charset="0"/>
                <a:cs typeface="Calibri" panose="020F0502020204030204" pitchFamily="34" charset="0"/>
              </a:rPr>
              <a:t>Family team meeting (FTM)</a:t>
            </a:r>
          </a:p>
        </p:txBody>
      </p:sp>
      <p:sp>
        <p:nvSpPr>
          <p:cNvPr id="3" name="Text Placeholder 2">
            <a:extLst>
              <a:ext uri="{FF2B5EF4-FFF2-40B4-BE49-F238E27FC236}">
                <a16:creationId xmlns:a16="http://schemas.microsoft.com/office/drawing/2014/main" id="{57AB5F48-CA17-4B9E-ACEF-F8D3CEA80FA5}"/>
              </a:ext>
            </a:extLst>
          </p:cNvPr>
          <p:cNvSpPr>
            <a:spLocks noGrp="1"/>
          </p:cNvSpPr>
          <p:nvPr>
            <p:ph type="body" idx="1"/>
          </p:nvPr>
        </p:nvSpPr>
        <p:spPr>
          <a:xfrm>
            <a:off x="565528" y="1399310"/>
            <a:ext cx="11060944" cy="4849090"/>
          </a:xfrm>
        </p:spPr>
        <p:txBody>
          <a:bodyPr>
            <a:normAutofit fontScale="62500" lnSpcReduction="20000"/>
          </a:bodyPr>
          <a:lstStyle/>
          <a:p>
            <a:pPr>
              <a:spcBef>
                <a:spcPts val="600"/>
              </a:spcBef>
            </a:pPr>
            <a:r>
              <a:rPr lang="en-US" sz="3800" dirty="0">
                <a:latin typeface="Calibri" panose="020F0502020204030204" pitchFamily="34" charset="0"/>
                <a:cs typeface="Calibri" panose="020F0502020204030204" pitchFamily="34" charset="0"/>
              </a:rPr>
              <a:t>A structured approach to involving youth, families, and caregivers in case planning through  a facilitate meeting of family and their identified supports. (FOM 722-06B).  FTM’s occur at the following points of a case:</a:t>
            </a:r>
          </a:p>
          <a:p>
            <a:pPr marL="971550" lvl="1" indent="-514350">
              <a:spcBef>
                <a:spcPts val="600"/>
              </a:spcBef>
              <a:buFont typeface="Courier New" panose="02070309020205020404" pitchFamily="49" charset="0"/>
              <a:buChar char="o"/>
            </a:pPr>
            <a:r>
              <a:rPr lang="en-US" sz="3800" dirty="0">
                <a:latin typeface="Calibri" panose="020F0502020204030204" pitchFamily="34" charset="0"/>
                <a:cs typeface="Calibri" panose="020F0502020204030204" pitchFamily="34" charset="0"/>
              </a:rPr>
              <a:t>Initial placement</a:t>
            </a:r>
          </a:p>
          <a:p>
            <a:pPr marL="971550" lvl="1" indent="-514350">
              <a:spcBef>
                <a:spcPts val="600"/>
              </a:spcBef>
              <a:buFont typeface="Courier New" panose="02070309020205020404" pitchFamily="49" charset="0"/>
              <a:buChar char="o"/>
            </a:pPr>
            <a:r>
              <a:rPr lang="en-US" sz="3800" dirty="0">
                <a:latin typeface="Calibri" panose="020F0502020204030204" pitchFamily="34" charset="0"/>
                <a:cs typeface="Calibri" panose="020F0502020204030204" pitchFamily="34" charset="0"/>
              </a:rPr>
              <a:t>Permanency goal review (6-months from coming into care)</a:t>
            </a:r>
          </a:p>
          <a:p>
            <a:pPr marL="971550" lvl="1" indent="-514350">
              <a:spcBef>
                <a:spcPts val="600"/>
              </a:spcBef>
              <a:buFont typeface="Courier New" panose="02070309020205020404" pitchFamily="49" charset="0"/>
              <a:buChar char="o"/>
            </a:pPr>
            <a:r>
              <a:rPr lang="en-US" sz="3800" dirty="0">
                <a:latin typeface="Calibri" panose="020F0502020204030204" pitchFamily="34" charset="0"/>
                <a:cs typeface="Calibri" panose="020F0502020204030204" pitchFamily="34" charset="0"/>
              </a:rPr>
              <a:t>Permanency goal change</a:t>
            </a:r>
          </a:p>
          <a:p>
            <a:pPr marL="971550" lvl="1" indent="-514350">
              <a:spcBef>
                <a:spcPts val="600"/>
              </a:spcBef>
              <a:buFont typeface="Courier New" panose="02070309020205020404" pitchFamily="49" charset="0"/>
              <a:buChar char="o"/>
            </a:pPr>
            <a:r>
              <a:rPr lang="en-US" sz="3800" dirty="0">
                <a:latin typeface="Calibri" panose="020F0502020204030204" pitchFamily="34" charset="0"/>
                <a:cs typeface="Calibri" panose="020F0502020204030204" pitchFamily="34" charset="0"/>
              </a:rPr>
              <a:t>Placement preservation/disruption/change</a:t>
            </a:r>
          </a:p>
          <a:p>
            <a:pPr marL="971550" lvl="1" indent="-514350">
              <a:spcBef>
                <a:spcPts val="600"/>
              </a:spcBef>
              <a:buFont typeface="Courier New" panose="02070309020205020404" pitchFamily="49" charset="0"/>
              <a:buChar char="o"/>
            </a:pPr>
            <a:r>
              <a:rPr lang="en-US" sz="3800" dirty="0">
                <a:latin typeface="Calibri" panose="020F0502020204030204" pitchFamily="34" charset="0"/>
                <a:cs typeface="Calibri" panose="020F0502020204030204" pitchFamily="34" charset="0"/>
              </a:rPr>
              <a:t>Semi-Annual transition (youth 14 and older)</a:t>
            </a:r>
          </a:p>
          <a:p>
            <a:pPr marL="971550" lvl="1" indent="-514350">
              <a:spcBef>
                <a:spcPts val="600"/>
              </a:spcBef>
              <a:buFont typeface="Courier New" panose="02070309020205020404" pitchFamily="49" charset="0"/>
              <a:buChar char="o"/>
            </a:pPr>
            <a:r>
              <a:rPr lang="en-US" sz="3800" dirty="0">
                <a:latin typeface="Calibri" panose="020F0502020204030204" pitchFamily="34" charset="0"/>
                <a:cs typeface="Calibri" panose="020F0502020204030204" pitchFamily="34" charset="0"/>
              </a:rPr>
              <a:t>90-Day discharge (youth 16 or older)</a:t>
            </a:r>
          </a:p>
          <a:p>
            <a:pPr marL="971550" lvl="1" indent="-514350">
              <a:spcBef>
                <a:spcPts val="600"/>
              </a:spcBef>
              <a:buFont typeface="Courier New" panose="02070309020205020404" pitchFamily="49" charset="0"/>
              <a:buChar char="o"/>
            </a:pPr>
            <a:r>
              <a:rPr lang="en-US" sz="3800" dirty="0">
                <a:latin typeface="Calibri" panose="020F0502020204030204" pitchFamily="34" charset="0"/>
                <a:cs typeface="Calibri" panose="020F0502020204030204" pitchFamily="34" charset="0"/>
              </a:rPr>
              <a:t>Case closure</a:t>
            </a:r>
          </a:p>
          <a:p>
            <a:pPr marL="971550" lvl="1" indent="-514350">
              <a:spcBef>
                <a:spcPts val="600"/>
              </a:spcBef>
              <a:buFont typeface="Courier New" panose="02070309020205020404" pitchFamily="49" charset="0"/>
              <a:buChar char="o"/>
            </a:pPr>
            <a:r>
              <a:rPr lang="en-US" sz="3800" dirty="0">
                <a:latin typeface="Calibri" panose="020F0502020204030204" pitchFamily="34" charset="0"/>
                <a:cs typeface="Calibri" panose="020F0502020204030204" pitchFamily="34" charset="0"/>
              </a:rPr>
              <a:t>If requested by family.</a:t>
            </a:r>
          </a:p>
          <a:p>
            <a:endParaRPr lang="en-US" dirty="0"/>
          </a:p>
        </p:txBody>
      </p:sp>
      <p:pic>
        <p:nvPicPr>
          <p:cNvPr id="5" name="Picture 4" descr="Michigan Department of Education logo" title="MDE Logo"/>
          <p:cNvPicPr>
            <a:picLocks noChangeAspect="1"/>
          </p:cNvPicPr>
          <p:nvPr/>
        </p:nvPicPr>
        <p:blipFill>
          <a:blip r:embed="rId2"/>
          <a:stretch>
            <a:fillRect/>
          </a:stretch>
        </p:blipFill>
        <p:spPr>
          <a:xfrm>
            <a:off x="113687" y="6069746"/>
            <a:ext cx="1830024" cy="698736"/>
          </a:xfrm>
          <a:prstGeom prst="rect">
            <a:avLst/>
          </a:prstGeom>
        </p:spPr>
      </p:pic>
      <p:sp>
        <p:nvSpPr>
          <p:cNvPr id="4" name="Slide Number Placeholder 3">
            <a:extLst>
              <a:ext uri="{FF2B5EF4-FFF2-40B4-BE49-F238E27FC236}">
                <a16:creationId xmlns:a16="http://schemas.microsoft.com/office/drawing/2014/main" id="{D366BA15-2AE0-4DCC-8E06-C92D6CB4F79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682495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F1B2-1DA7-44B1-92E2-B6A1BDA1C2AF}"/>
              </a:ext>
            </a:extLst>
          </p:cNvPr>
          <p:cNvSpPr>
            <a:spLocks noGrp="1"/>
          </p:cNvSpPr>
          <p:nvPr>
            <p:ph type="title"/>
          </p:nvPr>
        </p:nvSpPr>
        <p:spPr>
          <a:xfrm>
            <a:off x="684213" y="398305"/>
            <a:ext cx="10058400" cy="856674"/>
          </a:xfrm>
        </p:spPr>
        <p:txBody>
          <a:bodyPr>
            <a:noAutofit/>
          </a:bodyPr>
          <a:lstStyle/>
          <a:p>
            <a:pPr algn="ctr"/>
            <a:r>
              <a:rPr lang="en-US" sz="3600" dirty="0">
                <a:latin typeface="Calibri" panose="020F0502020204030204" pitchFamily="34" charset="0"/>
                <a:cs typeface="Calibri" panose="020F0502020204030204" pitchFamily="34" charset="0"/>
              </a:rPr>
              <a:t>Family team meeting (FTM) cont. </a:t>
            </a:r>
          </a:p>
        </p:txBody>
      </p:sp>
      <p:sp>
        <p:nvSpPr>
          <p:cNvPr id="3" name="Text Placeholder 2">
            <a:extLst>
              <a:ext uri="{FF2B5EF4-FFF2-40B4-BE49-F238E27FC236}">
                <a16:creationId xmlns:a16="http://schemas.microsoft.com/office/drawing/2014/main" id="{57AB5F48-CA17-4B9E-ACEF-F8D3CEA80FA5}"/>
              </a:ext>
            </a:extLst>
          </p:cNvPr>
          <p:cNvSpPr>
            <a:spLocks noGrp="1"/>
          </p:cNvSpPr>
          <p:nvPr>
            <p:ph type="body" idx="1"/>
          </p:nvPr>
        </p:nvSpPr>
        <p:spPr>
          <a:xfrm>
            <a:off x="905703" y="1254979"/>
            <a:ext cx="9615420" cy="4543425"/>
          </a:xfrm>
        </p:spPr>
        <p:txBody>
          <a:bodyPr anchor="t">
            <a:normAutofit fontScale="25000" lnSpcReduction="20000"/>
          </a:bodyPr>
          <a:lstStyle/>
          <a:p>
            <a:pPr>
              <a:lnSpc>
                <a:spcPct val="120000"/>
              </a:lnSpc>
              <a:spcBef>
                <a:spcPts val="0"/>
              </a:spcBef>
              <a:spcAft>
                <a:spcPts val="0"/>
              </a:spcAft>
            </a:pPr>
            <a:r>
              <a:rPr lang="en-US" sz="9600" dirty="0">
                <a:latin typeface="Calibri" panose="020F0502020204030204" pitchFamily="34" charset="0"/>
                <a:cs typeface="Calibri" panose="020F0502020204030204" pitchFamily="34" charset="0"/>
              </a:rPr>
              <a:t>The time from CPS investigation, removal, and transfer to foster care can be an overwhelmingly busy time. 	</a:t>
            </a:r>
          </a:p>
          <a:p>
            <a:pPr>
              <a:lnSpc>
                <a:spcPct val="120000"/>
              </a:lnSpc>
              <a:spcBef>
                <a:spcPts val="0"/>
              </a:spcBef>
              <a:spcAft>
                <a:spcPts val="0"/>
              </a:spcAft>
            </a:pPr>
            <a:endParaRPr lang="en-US" sz="9600" dirty="0">
              <a:latin typeface="Calibri" panose="020F0502020204030204" pitchFamily="34" charset="0"/>
              <a:cs typeface="Calibri" panose="020F0502020204030204" pitchFamily="34" charset="0"/>
            </a:endParaRPr>
          </a:p>
          <a:p>
            <a:pPr>
              <a:lnSpc>
                <a:spcPct val="120000"/>
              </a:lnSpc>
              <a:spcBef>
                <a:spcPts val="0"/>
              </a:spcBef>
              <a:spcAft>
                <a:spcPts val="0"/>
              </a:spcAft>
            </a:pPr>
            <a:r>
              <a:rPr lang="en-US" sz="9600" dirty="0">
                <a:latin typeface="Calibri" panose="020F0502020204030204" pitchFamily="34" charset="0"/>
                <a:cs typeface="Calibri" panose="020F0502020204030204" pitchFamily="34" charset="0"/>
              </a:rPr>
              <a:t>Instructions to the field have been:	</a:t>
            </a:r>
          </a:p>
          <a:p>
            <a:pPr marL="1600200" lvl="3" indent="-402336">
              <a:lnSpc>
                <a:spcPct val="120000"/>
              </a:lnSpc>
              <a:spcBef>
                <a:spcPts val="0"/>
              </a:spcBef>
              <a:spcAft>
                <a:spcPts val="0"/>
              </a:spcAft>
              <a:buFont typeface="Courier New" panose="02070309020205020404" pitchFamily="49" charset="0"/>
              <a:buChar char="o"/>
            </a:pPr>
            <a:r>
              <a:rPr lang="en-US" sz="9400" dirty="0">
                <a:latin typeface="Calibri" panose="020F0502020204030204" pitchFamily="34" charset="0"/>
                <a:cs typeface="Calibri" panose="020F0502020204030204" pitchFamily="34" charset="0"/>
              </a:rPr>
              <a:t>Best practice is to include school staff, even if by phone for initial placement and replacement FTMs.</a:t>
            </a:r>
          </a:p>
          <a:p>
            <a:pPr marL="1600200" lvl="3" indent="-402336">
              <a:lnSpc>
                <a:spcPct val="120000"/>
              </a:lnSpc>
              <a:spcBef>
                <a:spcPts val="0"/>
              </a:spcBef>
              <a:spcAft>
                <a:spcPts val="0"/>
              </a:spcAft>
              <a:buFont typeface="Courier New" panose="02070309020205020404" pitchFamily="49" charset="0"/>
              <a:buChar char="o"/>
            </a:pPr>
            <a:r>
              <a:rPr lang="en-US" sz="9400" dirty="0">
                <a:latin typeface="Calibri" panose="020F0502020204030204" pitchFamily="34" charset="0"/>
                <a:cs typeface="Calibri" panose="020F0502020204030204" pitchFamily="34" charset="0"/>
              </a:rPr>
              <a:t>If invited and unable to attend, worker can get school input prior to meeting.</a:t>
            </a:r>
          </a:p>
          <a:p>
            <a:pPr marL="1600200" lvl="3" indent="-402336">
              <a:lnSpc>
                <a:spcPct val="120000"/>
              </a:lnSpc>
              <a:spcBef>
                <a:spcPts val="0"/>
              </a:spcBef>
              <a:spcAft>
                <a:spcPts val="0"/>
              </a:spcAft>
              <a:buFont typeface="Courier New" panose="02070309020205020404" pitchFamily="49" charset="0"/>
              <a:buChar char="o"/>
            </a:pPr>
            <a:r>
              <a:rPr lang="en-US" sz="9400" dirty="0">
                <a:latin typeface="Calibri" panose="020F0502020204030204" pitchFamily="34" charset="0"/>
                <a:cs typeface="Calibri" panose="020F0502020204030204" pitchFamily="34" charset="0"/>
              </a:rPr>
              <a:t>Consider having the FTM at the school.</a:t>
            </a:r>
          </a:p>
          <a:p>
            <a:pPr indent="-457200">
              <a:lnSpc>
                <a:spcPct val="120000"/>
              </a:lnSpc>
              <a:spcBef>
                <a:spcPts val="600"/>
              </a:spcBef>
            </a:pPr>
            <a:r>
              <a:rPr lang="en-US" sz="9600" dirty="0">
                <a:latin typeface="Calibri" panose="020F0502020204030204" pitchFamily="34" charset="0"/>
                <a:cs typeface="Calibri" panose="020F0502020204030204" pitchFamily="34" charset="0"/>
              </a:rPr>
              <a:t>Transfer from CPS to foster care and getting a foster care worker assigned may take 5 days. The DHS-942 is a foster care required form, </a:t>
            </a:r>
            <a:r>
              <a:rPr lang="en-US" sz="9600" b="1" dirty="0">
                <a:latin typeface="Calibri" panose="020F0502020204030204" pitchFamily="34" charset="0"/>
                <a:cs typeface="Calibri" panose="020F0502020204030204" pitchFamily="34" charset="0"/>
              </a:rPr>
              <a:t>and not required by CPS.</a:t>
            </a:r>
          </a:p>
          <a:p>
            <a:pPr indent="-457200">
              <a:lnSpc>
                <a:spcPct val="120000"/>
              </a:lnSpc>
              <a:spcBef>
                <a:spcPts val="600"/>
              </a:spcBef>
            </a:pPr>
            <a:endParaRPr lang="en-US" sz="9600" dirty="0">
              <a:latin typeface="Calibri" panose="020F0502020204030204" pitchFamily="34" charset="0"/>
              <a:cs typeface="Calibri" panose="020F0502020204030204" pitchFamily="34" charset="0"/>
            </a:endParaRPr>
          </a:p>
          <a:p>
            <a:pPr>
              <a:lnSpc>
                <a:spcPct val="120000"/>
              </a:lnSpc>
            </a:pPr>
            <a:endParaRPr lang="en-US" sz="2200" dirty="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rPr>
              <a:t>  </a:t>
            </a:r>
          </a:p>
          <a:p>
            <a:endParaRPr lang="en-US" sz="2200" dirty="0">
              <a:latin typeface="Calibri" panose="020F0502020204030204" pitchFamily="34" charset="0"/>
              <a:cs typeface="Calibri" panose="020F0502020204030204" pitchFamily="34" charset="0"/>
            </a:endParaRPr>
          </a:p>
        </p:txBody>
      </p:sp>
      <p:pic>
        <p:nvPicPr>
          <p:cNvPr id="5" name="Picture 4" descr="Michigan Department of Education logo" title="MDE Logo"/>
          <p:cNvPicPr>
            <a:picLocks noChangeAspect="1"/>
          </p:cNvPicPr>
          <p:nvPr/>
        </p:nvPicPr>
        <p:blipFill>
          <a:blip r:embed="rId2"/>
          <a:stretch>
            <a:fillRect/>
          </a:stretch>
        </p:blipFill>
        <p:spPr>
          <a:xfrm>
            <a:off x="113687" y="6069746"/>
            <a:ext cx="1830024" cy="698736"/>
          </a:xfrm>
          <a:prstGeom prst="rect">
            <a:avLst/>
          </a:prstGeom>
        </p:spPr>
      </p:pic>
      <p:sp>
        <p:nvSpPr>
          <p:cNvPr id="4" name="Slide Number Placeholder 3">
            <a:extLst>
              <a:ext uri="{FF2B5EF4-FFF2-40B4-BE49-F238E27FC236}">
                <a16:creationId xmlns:a16="http://schemas.microsoft.com/office/drawing/2014/main" id="{D366BA15-2AE0-4DCC-8E06-C92D6CB4F79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3034604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F1B2-1DA7-44B1-92E2-B6A1BDA1C2AF}"/>
              </a:ext>
            </a:extLst>
          </p:cNvPr>
          <p:cNvSpPr>
            <a:spLocks noGrp="1"/>
          </p:cNvSpPr>
          <p:nvPr>
            <p:ph type="title"/>
          </p:nvPr>
        </p:nvSpPr>
        <p:spPr>
          <a:xfrm>
            <a:off x="684213" y="685800"/>
            <a:ext cx="10058400" cy="856674"/>
          </a:xfrm>
        </p:spPr>
        <p:txBody>
          <a:bodyPr>
            <a:noAutofit/>
          </a:bodyPr>
          <a:lstStyle/>
          <a:p>
            <a:pPr algn="ctr"/>
            <a:r>
              <a:rPr lang="en-US" sz="3600" dirty="0">
                <a:latin typeface="Calibri" panose="020F0502020204030204" pitchFamily="34" charset="0"/>
                <a:cs typeface="Calibri" panose="020F0502020204030204" pitchFamily="34" charset="0"/>
              </a:rPr>
              <a:t>Fostering Connections to Success and Increasing Adoptions Act of 2008</a:t>
            </a:r>
          </a:p>
        </p:txBody>
      </p:sp>
      <p:sp>
        <p:nvSpPr>
          <p:cNvPr id="3" name="Text Placeholder 2">
            <a:extLst>
              <a:ext uri="{FF2B5EF4-FFF2-40B4-BE49-F238E27FC236}">
                <a16:creationId xmlns:a16="http://schemas.microsoft.com/office/drawing/2014/main" id="{57AB5F48-CA17-4B9E-ACEF-F8D3CEA80FA5}"/>
              </a:ext>
            </a:extLst>
          </p:cNvPr>
          <p:cNvSpPr>
            <a:spLocks noGrp="1"/>
          </p:cNvSpPr>
          <p:nvPr>
            <p:ph type="body" idx="1"/>
          </p:nvPr>
        </p:nvSpPr>
        <p:spPr>
          <a:xfrm>
            <a:off x="684213" y="1717964"/>
            <a:ext cx="11060944" cy="4211782"/>
          </a:xfrm>
        </p:spPr>
        <p:txBody>
          <a:bodyPr>
            <a:normAutofit/>
          </a:bodyPr>
          <a:lstStyle/>
          <a:p>
            <a:pPr>
              <a:spcBef>
                <a:spcPts val="600"/>
              </a:spcBef>
            </a:pPr>
            <a:r>
              <a:rPr lang="en-US" sz="2800" dirty="0">
                <a:latin typeface="Calibri" panose="020F0502020204030204" pitchFamily="34" charset="0"/>
                <a:cs typeface="Calibri" panose="020F0502020204030204" pitchFamily="34" charset="0"/>
              </a:rPr>
              <a:t>Education provisions of Fostering Connections require:</a:t>
            </a:r>
          </a:p>
          <a:p>
            <a:pPr marL="685800" lvl="1" indent="-228600">
              <a:spcBef>
                <a:spcPts val="900"/>
              </a:spcBef>
              <a:spcAft>
                <a:spcPts val="900"/>
              </a:spcAft>
              <a:buFont typeface="Courier New" panose="02070309020205020404" pitchFamily="49" charset="0"/>
              <a:buChar char="o"/>
            </a:pPr>
            <a:r>
              <a:rPr lang="en-US" altLang="en-US" sz="2600" dirty="0">
                <a:latin typeface="Calibri" panose="020F0502020204030204" pitchFamily="34" charset="0"/>
                <a:cs typeface="Calibri" panose="020F0502020204030204" pitchFamily="34" charset="0"/>
              </a:rPr>
              <a:t>All case plans include assurances of educational stability.</a:t>
            </a:r>
          </a:p>
          <a:p>
            <a:pPr marL="685800" lvl="1" indent="-228600">
              <a:spcBef>
                <a:spcPts val="900"/>
              </a:spcBef>
              <a:spcAft>
                <a:spcPts val="900"/>
              </a:spcAft>
              <a:buFont typeface="Courier New" panose="02070309020205020404" pitchFamily="49" charset="0"/>
              <a:buChar char="o"/>
            </a:pPr>
            <a:r>
              <a:rPr lang="en-US" altLang="en-US" sz="2600" dirty="0">
                <a:latin typeface="Calibri" panose="020F0502020204030204" pitchFamily="34" charset="0"/>
                <a:cs typeface="Calibri" panose="020F0502020204030204" pitchFamily="34" charset="0"/>
              </a:rPr>
              <a:t>Child welfare staff consider appropriateness of school and proximity to school of origin when making foster care placements/replacement.</a:t>
            </a:r>
          </a:p>
          <a:p>
            <a:pPr marL="685800" lvl="1" indent="-228600">
              <a:spcBef>
                <a:spcPts val="900"/>
              </a:spcBef>
              <a:spcAft>
                <a:spcPts val="900"/>
              </a:spcAft>
              <a:buSzPct val="89000"/>
              <a:buFont typeface="Courier New" panose="02070309020205020404" pitchFamily="49" charset="0"/>
              <a:buChar char="o"/>
            </a:pPr>
            <a:r>
              <a:rPr lang="en-US" altLang="en-US" sz="2600" dirty="0">
                <a:latin typeface="Calibri" panose="020F0502020204030204" pitchFamily="34" charset="0"/>
                <a:cs typeface="Calibri" panose="020F0502020204030204" pitchFamily="34" charset="0"/>
              </a:rPr>
              <a:t>Child welfare staff work with school staff to ensure children remain in the                                                          school of origin at time of placement.</a:t>
            </a:r>
          </a:p>
          <a:p>
            <a:endParaRPr lang="en-US" dirty="0"/>
          </a:p>
        </p:txBody>
      </p:sp>
      <p:pic>
        <p:nvPicPr>
          <p:cNvPr id="5" name="Picture 4" descr="Michigan Department of Education logo" title="MDE Logo"/>
          <p:cNvPicPr>
            <a:picLocks noChangeAspect="1"/>
          </p:cNvPicPr>
          <p:nvPr/>
        </p:nvPicPr>
        <p:blipFill>
          <a:blip r:embed="rId2"/>
          <a:stretch>
            <a:fillRect/>
          </a:stretch>
        </p:blipFill>
        <p:spPr>
          <a:xfrm>
            <a:off x="113687" y="6069746"/>
            <a:ext cx="1830024" cy="698736"/>
          </a:xfrm>
          <a:prstGeom prst="rect">
            <a:avLst/>
          </a:prstGeom>
        </p:spPr>
      </p:pic>
      <p:sp>
        <p:nvSpPr>
          <p:cNvPr id="4" name="Slide Number Placeholder 3">
            <a:extLst>
              <a:ext uri="{FF2B5EF4-FFF2-40B4-BE49-F238E27FC236}">
                <a16:creationId xmlns:a16="http://schemas.microsoft.com/office/drawing/2014/main" id="{D366BA15-2AE0-4DCC-8E06-C92D6CB4F79E}"/>
              </a:ext>
            </a:extLst>
          </p:cNvPr>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3070643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E7315-573A-4693-9FE9-6F3A16DAFC19}"/>
              </a:ext>
            </a:extLst>
          </p:cNvPr>
          <p:cNvSpPr>
            <a:spLocks noGrp="1"/>
          </p:cNvSpPr>
          <p:nvPr>
            <p:ph type="title"/>
          </p:nvPr>
        </p:nvSpPr>
        <p:spPr>
          <a:xfrm>
            <a:off x="684213" y="685800"/>
            <a:ext cx="10058400" cy="1143000"/>
          </a:xfrm>
        </p:spPr>
        <p:txBody>
          <a:bodyPr>
            <a:noAutofit/>
          </a:bodyPr>
          <a:lstStyle/>
          <a:p>
            <a:pPr algn="ctr"/>
            <a:r>
              <a:rPr lang="en-US" sz="3600" dirty="0">
                <a:latin typeface="Calibri" panose="020F0502020204030204" pitchFamily="34" charset="0"/>
                <a:cs typeface="Calibri" panose="020F0502020204030204" pitchFamily="34" charset="0"/>
              </a:rPr>
              <a:t>Fostering Connections to Success and Increasing Adoptions Act of 2008 Cont. </a:t>
            </a:r>
            <a:endParaRPr lang="en-US" sz="3600" dirty="0"/>
          </a:p>
        </p:txBody>
      </p:sp>
      <p:sp>
        <p:nvSpPr>
          <p:cNvPr id="3" name="Text Placeholder 2">
            <a:extLst>
              <a:ext uri="{FF2B5EF4-FFF2-40B4-BE49-F238E27FC236}">
                <a16:creationId xmlns:a16="http://schemas.microsoft.com/office/drawing/2014/main" id="{4B12E4FF-DA28-45CB-B3CC-4BC817F50AB7}"/>
              </a:ext>
            </a:extLst>
          </p:cNvPr>
          <p:cNvSpPr>
            <a:spLocks noGrp="1"/>
          </p:cNvSpPr>
          <p:nvPr>
            <p:ph type="body" idx="1"/>
          </p:nvPr>
        </p:nvSpPr>
        <p:spPr>
          <a:xfrm>
            <a:off x="684211" y="2052084"/>
            <a:ext cx="10058401" cy="3942316"/>
          </a:xfrm>
        </p:spPr>
        <p:txBody>
          <a:bodyPr>
            <a:normAutofit/>
          </a:bodyPr>
          <a:lstStyle/>
          <a:p>
            <a:pPr marL="407988">
              <a:lnSpc>
                <a:spcPct val="90000"/>
              </a:lnSpc>
              <a:spcBef>
                <a:spcPts val="1200"/>
              </a:spcBef>
              <a:spcAft>
                <a:spcPts val="1200"/>
              </a:spcAft>
              <a:buFont typeface="Lucida Sans Unicode" panose="020B0602030504020204" pitchFamily="34" charset="0"/>
              <a:buChar char="▶"/>
            </a:pPr>
            <a:r>
              <a:rPr lang="en-US" altLang="en-US" sz="2800" dirty="0">
                <a:latin typeface="Calibri" panose="020F0502020204030204" pitchFamily="34" charset="0"/>
                <a:cs typeface="Calibri" panose="020F0502020204030204" pitchFamily="34" charset="0"/>
              </a:rPr>
              <a:t>When remaining in the school of origin is not found in the best interest of the student, the case plan must include assurances that the child welfare agencies have worked with the schools to:</a:t>
            </a:r>
          </a:p>
          <a:p>
            <a:pPr marL="1208088" lvl="2" indent="-342900">
              <a:lnSpc>
                <a:spcPct val="90000"/>
              </a:lnSpc>
              <a:spcBef>
                <a:spcPts val="1200"/>
              </a:spcBef>
              <a:spcAft>
                <a:spcPts val="1200"/>
              </a:spcAft>
              <a:buSzPct val="85000"/>
              <a:buFont typeface="Courier New" panose="02070309020205020404" pitchFamily="49" charset="0"/>
              <a:buChar char="o"/>
            </a:pPr>
            <a:r>
              <a:rPr lang="en-US" altLang="en-US" sz="2800" dirty="0">
                <a:latin typeface="Calibri" panose="020F0502020204030204" pitchFamily="34" charset="0"/>
                <a:cs typeface="Calibri" panose="020F0502020204030204" pitchFamily="34" charset="0"/>
              </a:rPr>
              <a:t>Provide immediate and appropriate enrollment in a new school regardless of the availability of enrollment forms.</a:t>
            </a:r>
          </a:p>
          <a:p>
            <a:pPr marL="1208088" lvl="2" indent="-342900">
              <a:lnSpc>
                <a:spcPct val="90000"/>
              </a:lnSpc>
              <a:spcBef>
                <a:spcPts val="1200"/>
              </a:spcBef>
              <a:spcAft>
                <a:spcPts val="1200"/>
              </a:spcAft>
              <a:buSzPct val="85000"/>
              <a:buFont typeface="Courier New" panose="02070309020205020404" pitchFamily="49" charset="0"/>
              <a:buChar char="o"/>
            </a:pPr>
            <a:r>
              <a:rPr lang="en-US" altLang="en-US" sz="2800" dirty="0">
                <a:latin typeface="Calibri" panose="020F0502020204030204" pitchFamily="34" charset="0"/>
                <a:cs typeface="Calibri" panose="020F0502020204030204" pitchFamily="34" charset="0"/>
              </a:rPr>
              <a:t>Provide all educational records of the child to the school.</a:t>
            </a:r>
          </a:p>
          <a:p>
            <a:endParaRPr lang="en-US" dirty="0"/>
          </a:p>
        </p:txBody>
      </p:sp>
      <p:pic>
        <p:nvPicPr>
          <p:cNvPr id="4" name="Picture 3" descr="Michigan Department of Education logo" title="MDE Logo">
            <a:extLst>
              <a:ext uri="{FF2B5EF4-FFF2-40B4-BE49-F238E27FC236}">
                <a16:creationId xmlns:a16="http://schemas.microsoft.com/office/drawing/2014/main" id="{81F77949-E807-4CCA-A1DC-4F104ED42966}"/>
              </a:ext>
            </a:extLst>
          </p:cNvPr>
          <p:cNvPicPr>
            <a:picLocks noChangeAspect="1"/>
          </p:cNvPicPr>
          <p:nvPr/>
        </p:nvPicPr>
        <p:blipFill>
          <a:blip r:embed="rId2"/>
          <a:stretch>
            <a:fillRect/>
          </a:stretch>
        </p:blipFill>
        <p:spPr>
          <a:xfrm>
            <a:off x="113687" y="6069746"/>
            <a:ext cx="1830024" cy="698736"/>
          </a:xfrm>
          <a:prstGeom prst="rect">
            <a:avLst/>
          </a:prstGeom>
        </p:spPr>
      </p:pic>
      <p:sp>
        <p:nvSpPr>
          <p:cNvPr id="5" name="Slide Number Placeholder 4">
            <a:extLst>
              <a:ext uri="{FF2B5EF4-FFF2-40B4-BE49-F238E27FC236}">
                <a16:creationId xmlns:a16="http://schemas.microsoft.com/office/drawing/2014/main" id="{D34DA807-D3AC-42AE-B24A-2BCB37E2D7FF}"/>
              </a:ext>
            </a:extLst>
          </p:cNvPr>
          <p:cNvSpPr>
            <a:spLocks noGrp="1"/>
          </p:cNvSpPr>
          <p:nvPr>
            <p:ph type="sldNum" sz="quarter" idx="12"/>
          </p:nvPr>
        </p:nvSpPr>
        <p:spPr/>
        <p:txBody>
          <a:bodyPr/>
          <a:lstStyle/>
          <a:p>
            <a:fld id="{D57F1E4F-1CFF-5643-939E-217C01CDF565}" type="slidenum">
              <a:rPr lang="en-US" smtClean="0"/>
              <a:pPr/>
              <a:t>9</a:t>
            </a:fld>
            <a:endParaRPr lang="en-US" dirty="0"/>
          </a:p>
        </p:txBody>
      </p:sp>
      <p:pic>
        <p:nvPicPr>
          <p:cNvPr id="6" name="Picture 5" descr="Department of Health and Human Services logo" title="DHHS logo"/>
          <p:cNvPicPr>
            <a:picLocks noChangeAspect="1"/>
          </p:cNvPicPr>
          <p:nvPr/>
        </p:nvPicPr>
        <p:blipFill>
          <a:blip r:embed="rId3"/>
          <a:stretch>
            <a:fillRect/>
          </a:stretch>
        </p:blipFill>
        <p:spPr>
          <a:xfrm>
            <a:off x="8672321" y="6069746"/>
            <a:ext cx="2070292" cy="685800"/>
          </a:xfrm>
          <a:prstGeom prst="rect">
            <a:avLst/>
          </a:prstGeom>
        </p:spPr>
      </p:pic>
    </p:spTree>
    <p:extLst>
      <p:ext uri="{BB962C8B-B14F-4D97-AF65-F5344CB8AC3E}">
        <p14:creationId xmlns:p14="http://schemas.microsoft.com/office/powerpoint/2010/main" val="207481890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1225</TotalTime>
  <Words>2352</Words>
  <Application>Microsoft Office PowerPoint</Application>
  <PresentationFormat>Widescreen</PresentationFormat>
  <Paragraphs>257</Paragraphs>
  <Slides>33</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33</vt:i4>
      </vt:variant>
    </vt:vector>
  </HeadingPairs>
  <TitlesOfParts>
    <vt:vector size="41" baseType="lpstr">
      <vt:lpstr>Arial</vt:lpstr>
      <vt:lpstr>Calibri</vt:lpstr>
      <vt:lpstr>Century Gothic</vt:lpstr>
      <vt:lpstr>Courier New</vt:lpstr>
      <vt:lpstr>Lucida Sans Unicode</vt:lpstr>
      <vt:lpstr>Wingdings 3</vt:lpstr>
      <vt:lpstr>Slice</vt:lpstr>
      <vt:lpstr>Office Theme</vt:lpstr>
      <vt:lpstr>PowerPoint Presentation</vt:lpstr>
      <vt:lpstr>PowerPoint Presentation</vt:lpstr>
      <vt:lpstr>Education and Foster Care: Stability for students- It’s the Law</vt:lpstr>
      <vt:lpstr>Agenda</vt:lpstr>
      <vt:lpstr>Children’s Protective Services (CPS)</vt:lpstr>
      <vt:lpstr>Family team meeting (FTM)</vt:lpstr>
      <vt:lpstr>Family team meeting (FTM) cont. </vt:lpstr>
      <vt:lpstr>Fostering Connections to Success and Increasing Adoptions Act of 2008</vt:lpstr>
      <vt:lpstr>Fostering Connections to Success and Increasing Adoptions Act of 2008 Cont. </vt:lpstr>
      <vt:lpstr>Notification and records Release form</vt:lpstr>
      <vt:lpstr>Every Student Succeeds Act of 2015 (ESSA)</vt:lpstr>
      <vt:lpstr>Every Student Succeeds Act of 2015</vt:lpstr>
      <vt:lpstr>ESSA: McKinney-Vento Amendments</vt:lpstr>
      <vt:lpstr>ESSA - Foster Care Provisions, State</vt:lpstr>
      <vt:lpstr>ESSA - Foster Care Provisions, Local</vt:lpstr>
      <vt:lpstr>www.Michigan.gov/eem</vt:lpstr>
      <vt:lpstr>Best Interest Factors</vt:lpstr>
      <vt:lpstr>Michigan Revised School Code Act 451 MCL 380.1148(2)</vt:lpstr>
      <vt:lpstr>ESSA: DISPUTE INITIATION</vt:lpstr>
      <vt:lpstr>HOW TO INITIATE THE DISPUTE</vt:lpstr>
      <vt:lpstr>MDHHS Education Planners</vt:lpstr>
      <vt:lpstr>Foster Care Case Worker Responsibilities </vt:lpstr>
      <vt:lpstr>State Foster Care Point of Contact Responsibilities </vt:lpstr>
      <vt:lpstr>State Point of Contact for Foster Care Responsibilities Cont.</vt:lpstr>
      <vt:lpstr>State Point of Contact for Foster Care Responsibilities Cont. 2 </vt:lpstr>
      <vt:lpstr>District Foster Care Liaison Responsibilities </vt:lpstr>
      <vt:lpstr>District Foster Care Liaison Responsibilities Cont.</vt:lpstr>
      <vt:lpstr>Transportation Reimbursement</vt:lpstr>
      <vt:lpstr>Transportation Reimbursement cont. </vt:lpstr>
      <vt:lpstr>Definition of “Additional costs” for transportation</vt:lpstr>
      <vt:lpstr>UPDATES</vt:lpstr>
      <vt:lpstr>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Abdul-Hameed, Krista (MDE)</dc:creator>
  <cp:lastModifiedBy>Karie Jeanne</cp:lastModifiedBy>
  <cp:revision>193</cp:revision>
  <cp:lastPrinted>2018-10-08T12:44:09Z</cp:lastPrinted>
  <dcterms:created xsi:type="dcterms:W3CDTF">2017-04-26T18:29:46Z</dcterms:created>
  <dcterms:modified xsi:type="dcterms:W3CDTF">2019-03-10T23:32:15Z</dcterms:modified>
</cp:coreProperties>
</file>